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08" r:id="rId5"/>
  </p:sldMasterIdLst>
  <p:notesMasterIdLst>
    <p:notesMasterId r:id="rId31"/>
  </p:notesMasterIdLst>
  <p:sldIdLst>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273" r:id="rId19"/>
    <p:sldId id="282" r:id="rId20"/>
    <p:sldId id="295" r:id="rId21"/>
    <p:sldId id="283" r:id="rId22"/>
    <p:sldId id="284" r:id="rId23"/>
    <p:sldId id="286" r:id="rId24"/>
    <p:sldId id="287" r:id="rId25"/>
    <p:sldId id="293" r:id="rId26"/>
    <p:sldId id="289" r:id="rId27"/>
    <p:sldId id="294" r:id="rId28"/>
    <p:sldId id="290" r:id="rId29"/>
    <p:sldId id="29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AE1D11-0E56-4259-BD26-C0CAD1D607FC}" v="1" dt="2023-11-20T21:01:31.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5" d="100"/>
          <a:sy n="75" d="100"/>
        </p:scale>
        <p:origin x="18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88E63-D463-4A62-BD6B-2427648B36DE}"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C5570223-97DD-4A0E-B734-4260A4BA8741}">
      <dgm:prSet custT="1"/>
      <dgm:spPr/>
      <dgm:t>
        <a:bodyPr/>
        <a:lstStyle/>
        <a:p>
          <a:r>
            <a:rPr lang="en-US" sz="3200" b="1" dirty="0"/>
            <a:t>Community College 1.0 – ACCESS through ENROLLMENTS</a:t>
          </a:r>
        </a:p>
      </dgm:t>
    </dgm:pt>
    <dgm:pt modelId="{A65A4AAC-2275-4EDE-B5B3-450EBF4C8D49}" type="parTrans" cxnId="{62E518C9-AEDE-4C2D-B0FC-BB18C471858E}">
      <dgm:prSet/>
      <dgm:spPr/>
      <dgm:t>
        <a:bodyPr/>
        <a:lstStyle/>
        <a:p>
          <a:endParaRPr lang="en-US" sz="3200" dirty="0"/>
        </a:p>
      </dgm:t>
    </dgm:pt>
    <dgm:pt modelId="{70D174E8-565D-4522-87EE-AE68B4F0BD0B}" type="sibTrans" cxnId="{62E518C9-AEDE-4C2D-B0FC-BB18C471858E}">
      <dgm:prSet phldrT="01" custT="1"/>
      <dgm:spPr>
        <a:ln>
          <a:solidFill>
            <a:schemeClr val="tx1">
              <a:lumMod val="85000"/>
              <a:lumOff val="15000"/>
              <a:alpha val="90000"/>
            </a:schemeClr>
          </a:solidFill>
        </a:ln>
      </dgm:spPr>
      <dgm:t>
        <a:bodyPr/>
        <a:lstStyle/>
        <a:p>
          <a:r>
            <a:rPr lang="en-US" sz="4000" b="1" dirty="0"/>
            <a:t>+</a:t>
          </a:r>
        </a:p>
      </dgm:t>
    </dgm:pt>
    <dgm:pt modelId="{A2BF278C-D55E-4279-8688-5C458B40FD2A}">
      <dgm:prSet custT="1"/>
      <dgm:spPr/>
      <dgm:t>
        <a:bodyPr/>
        <a:lstStyle/>
        <a:p>
          <a:r>
            <a:rPr lang="en-US" sz="3200" b="1" dirty="0"/>
            <a:t>Community College 2.0 – ACCESS + COMPLETION</a:t>
          </a:r>
        </a:p>
      </dgm:t>
    </dgm:pt>
    <dgm:pt modelId="{2FC36560-8BD2-4BD2-9DC8-2A6432EF3AFB}" type="parTrans" cxnId="{0014B138-45FB-4DB6-B21D-94187F51E868}">
      <dgm:prSet/>
      <dgm:spPr/>
      <dgm:t>
        <a:bodyPr/>
        <a:lstStyle/>
        <a:p>
          <a:endParaRPr lang="en-US" sz="3200" dirty="0"/>
        </a:p>
      </dgm:t>
    </dgm:pt>
    <dgm:pt modelId="{60A94522-AD41-44E1-8F03-53506B69B410}" type="sibTrans" cxnId="{0014B138-45FB-4DB6-B21D-94187F51E868}">
      <dgm:prSet phldrT="02" custT="1"/>
      <dgm:spPr>
        <a:ln>
          <a:solidFill>
            <a:schemeClr val="tx1">
              <a:lumMod val="85000"/>
              <a:lumOff val="15000"/>
              <a:alpha val="90000"/>
            </a:schemeClr>
          </a:solidFill>
        </a:ln>
      </dgm:spPr>
      <dgm:t>
        <a:bodyPr/>
        <a:lstStyle/>
        <a:p>
          <a:r>
            <a:rPr lang="en-US" sz="4000" b="1" dirty="0"/>
            <a:t>+</a:t>
          </a:r>
        </a:p>
      </dgm:t>
    </dgm:pt>
    <dgm:pt modelId="{D851DA90-81BC-4740-8E03-07F451BC5A78}">
      <dgm:prSet custT="1"/>
      <dgm:spPr/>
      <dgm:t>
        <a:bodyPr/>
        <a:lstStyle/>
        <a:p>
          <a:r>
            <a:rPr lang="en-ZA" sz="3200" b="1" dirty="0"/>
            <a:t>Community College 3.0 – </a:t>
          </a:r>
          <a:r>
            <a:rPr lang="en-US" sz="3200" b="1" dirty="0"/>
            <a:t>ACCESS + COMPLETION + </a:t>
          </a:r>
          <a:r>
            <a:rPr lang="en-ZA" sz="3200" b="1" dirty="0"/>
            <a:t>POST GRADUATE SUCCESS</a:t>
          </a:r>
          <a:endParaRPr lang="en-US" sz="3200" b="1" dirty="0"/>
        </a:p>
      </dgm:t>
    </dgm:pt>
    <dgm:pt modelId="{D7E4078D-93EB-427C-897D-FBF58FB30D35}" type="parTrans" cxnId="{EFB57CC7-B68C-4F6B-AD09-858FFEBD81FA}">
      <dgm:prSet/>
      <dgm:spPr/>
      <dgm:t>
        <a:bodyPr/>
        <a:lstStyle/>
        <a:p>
          <a:endParaRPr lang="en-US" sz="3200" dirty="0"/>
        </a:p>
      </dgm:t>
    </dgm:pt>
    <dgm:pt modelId="{70ED6DE1-1820-4B6A-8B95-9D146564E344}" type="sibTrans" cxnId="{EFB57CC7-B68C-4F6B-AD09-858FFEBD81FA}">
      <dgm:prSet phldrT="03"/>
      <dgm:spPr/>
      <dgm:t>
        <a:bodyPr/>
        <a:lstStyle/>
        <a:p>
          <a:endParaRPr lang="en-US" sz="3200" dirty="0"/>
        </a:p>
      </dgm:t>
    </dgm:pt>
    <dgm:pt modelId="{48EB7684-2A41-417D-8FC2-F10C6CF99473}" type="pres">
      <dgm:prSet presAssocID="{6F088E63-D463-4A62-BD6B-2427648B36DE}" presName="outerComposite" presStyleCnt="0">
        <dgm:presLayoutVars>
          <dgm:chMax val="5"/>
          <dgm:dir/>
          <dgm:resizeHandles val="exact"/>
        </dgm:presLayoutVars>
      </dgm:prSet>
      <dgm:spPr/>
    </dgm:pt>
    <dgm:pt modelId="{B9FA4E97-5598-493B-BF57-7BD649BE43A0}" type="pres">
      <dgm:prSet presAssocID="{6F088E63-D463-4A62-BD6B-2427648B36DE}" presName="dummyMaxCanvas" presStyleCnt="0">
        <dgm:presLayoutVars/>
      </dgm:prSet>
      <dgm:spPr/>
    </dgm:pt>
    <dgm:pt modelId="{0EEA8DEE-D239-464C-9E03-7884F2051539}" type="pres">
      <dgm:prSet presAssocID="{6F088E63-D463-4A62-BD6B-2427648B36DE}" presName="ThreeNodes_1" presStyleLbl="node1" presStyleIdx="0" presStyleCnt="3" custScaleX="112077">
        <dgm:presLayoutVars>
          <dgm:bulletEnabled val="1"/>
        </dgm:presLayoutVars>
      </dgm:prSet>
      <dgm:spPr/>
    </dgm:pt>
    <dgm:pt modelId="{7C73A6A5-7408-4D70-8159-EAFF9C87A5F2}" type="pres">
      <dgm:prSet presAssocID="{6F088E63-D463-4A62-BD6B-2427648B36DE}" presName="ThreeNodes_2" presStyleLbl="node1" presStyleIdx="1" presStyleCnt="3" custScaleX="110307">
        <dgm:presLayoutVars>
          <dgm:bulletEnabled val="1"/>
        </dgm:presLayoutVars>
      </dgm:prSet>
      <dgm:spPr/>
    </dgm:pt>
    <dgm:pt modelId="{83C84745-EBF1-4530-9483-A873D7F7D4CC}" type="pres">
      <dgm:prSet presAssocID="{6F088E63-D463-4A62-BD6B-2427648B36DE}" presName="ThreeNodes_3" presStyleLbl="node1" presStyleIdx="2" presStyleCnt="3" custScaleX="114672">
        <dgm:presLayoutVars>
          <dgm:bulletEnabled val="1"/>
        </dgm:presLayoutVars>
      </dgm:prSet>
      <dgm:spPr/>
    </dgm:pt>
    <dgm:pt modelId="{F7550F8E-E24F-4853-9D66-48A48E46708F}" type="pres">
      <dgm:prSet presAssocID="{6F088E63-D463-4A62-BD6B-2427648B36DE}" presName="ThreeConn_1-2" presStyleLbl="fgAccFollowNode1" presStyleIdx="0" presStyleCnt="2">
        <dgm:presLayoutVars>
          <dgm:bulletEnabled val="1"/>
        </dgm:presLayoutVars>
      </dgm:prSet>
      <dgm:spPr/>
    </dgm:pt>
    <dgm:pt modelId="{D631E524-8497-420F-8A96-D7FEFF296A0B}" type="pres">
      <dgm:prSet presAssocID="{6F088E63-D463-4A62-BD6B-2427648B36DE}" presName="ThreeConn_2-3" presStyleLbl="fgAccFollowNode1" presStyleIdx="1" presStyleCnt="2">
        <dgm:presLayoutVars>
          <dgm:bulletEnabled val="1"/>
        </dgm:presLayoutVars>
      </dgm:prSet>
      <dgm:spPr/>
    </dgm:pt>
    <dgm:pt modelId="{6EF61EE5-768D-4CD5-B339-36C4EB00C264}" type="pres">
      <dgm:prSet presAssocID="{6F088E63-D463-4A62-BD6B-2427648B36DE}" presName="ThreeNodes_1_text" presStyleLbl="node1" presStyleIdx="2" presStyleCnt="3">
        <dgm:presLayoutVars>
          <dgm:bulletEnabled val="1"/>
        </dgm:presLayoutVars>
      </dgm:prSet>
      <dgm:spPr/>
    </dgm:pt>
    <dgm:pt modelId="{31F4FCFB-AE7D-4CB6-8111-0DB87C0E284B}" type="pres">
      <dgm:prSet presAssocID="{6F088E63-D463-4A62-BD6B-2427648B36DE}" presName="ThreeNodes_2_text" presStyleLbl="node1" presStyleIdx="2" presStyleCnt="3">
        <dgm:presLayoutVars>
          <dgm:bulletEnabled val="1"/>
        </dgm:presLayoutVars>
      </dgm:prSet>
      <dgm:spPr/>
    </dgm:pt>
    <dgm:pt modelId="{FF7FB82B-81AC-4C1E-ADA5-E15A64B56090}" type="pres">
      <dgm:prSet presAssocID="{6F088E63-D463-4A62-BD6B-2427648B36DE}" presName="ThreeNodes_3_text" presStyleLbl="node1" presStyleIdx="2" presStyleCnt="3">
        <dgm:presLayoutVars>
          <dgm:bulletEnabled val="1"/>
        </dgm:presLayoutVars>
      </dgm:prSet>
      <dgm:spPr/>
    </dgm:pt>
  </dgm:ptLst>
  <dgm:cxnLst>
    <dgm:cxn modelId="{152FFF10-7410-4E92-9BAA-A13059E96D28}" type="presOf" srcId="{70D174E8-565D-4522-87EE-AE68B4F0BD0B}" destId="{F7550F8E-E24F-4853-9D66-48A48E46708F}" srcOrd="0" destOrd="0" presId="urn:microsoft.com/office/officeart/2005/8/layout/vProcess5"/>
    <dgm:cxn modelId="{32C0FB22-1C38-4BE8-93BF-667126AEADAA}" type="presOf" srcId="{60A94522-AD41-44E1-8F03-53506B69B410}" destId="{D631E524-8497-420F-8A96-D7FEFF296A0B}" srcOrd="0" destOrd="0" presId="urn:microsoft.com/office/officeart/2005/8/layout/vProcess5"/>
    <dgm:cxn modelId="{409C8A36-7EBD-48EB-A88B-46546C43C05C}" type="presOf" srcId="{A2BF278C-D55E-4279-8688-5C458B40FD2A}" destId="{31F4FCFB-AE7D-4CB6-8111-0DB87C0E284B}" srcOrd="1" destOrd="0" presId="urn:microsoft.com/office/officeart/2005/8/layout/vProcess5"/>
    <dgm:cxn modelId="{0014B138-45FB-4DB6-B21D-94187F51E868}" srcId="{6F088E63-D463-4A62-BD6B-2427648B36DE}" destId="{A2BF278C-D55E-4279-8688-5C458B40FD2A}" srcOrd="1" destOrd="0" parTransId="{2FC36560-8BD2-4BD2-9DC8-2A6432EF3AFB}" sibTransId="{60A94522-AD41-44E1-8F03-53506B69B410}"/>
    <dgm:cxn modelId="{E7C9A345-9C90-4284-A44A-2B0AECC27F0B}" type="presOf" srcId="{C5570223-97DD-4A0E-B734-4260A4BA8741}" destId="{0EEA8DEE-D239-464C-9E03-7884F2051539}" srcOrd="0" destOrd="0" presId="urn:microsoft.com/office/officeart/2005/8/layout/vProcess5"/>
    <dgm:cxn modelId="{2DFCC167-EDFC-412A-8CDB-666E6C7E70EF}" type="presOf" srcId="{D851DA90-81BC-4740-8E03-07F451BC5A78}" destId="{FF7FB82B-81AC-4C1E-ADA5-E15A64B56090}" srcOrd="1" destOrd="0" presId="urn:microsoft.com/office/officeart/2005/8/layout/vProcess5"/>
    <dgm:cxn modelId="{57E66252-0B2B-4F87-BF88-07E502AA9CF9}" type="presOf" srcId="{6F088E63-D463-4A62-BD6B-2427648B36DE}" destId="{48EB7684-2A41-417D-8FC2-F10C6CF99473}" srcOrd="0" destOrd="0" presId="urn:microsoft.com/office/officeart/2005/8/layout/vProcess5"/>
    <dgm:cxn modelId="{A4FD5795-F81C-40F9-B64A-963719C1CA20}" type="presOf" srcId="{C5570223-97DD-4A0E-B734-4260A4BA8741}" destId="{6EF61EE5-768D-4CD5-B339-36C4EB00C264}" srcOrd="1" destOrd="0" presId="urn:microsoft.com/office/officeart/2005/8/layout/vProcess5"/>
    <dgm:cxn modelId="{4FE793B1-6D11-4DA7-B8BF-754A4175F4B9}" type="presOf" srcId="{A2BF278C-D55E-4279-8688-5C458B40FD2A}" destId="{7C73A6A5-7408-4D70-8159-EAFF9C87A5F2}" srcOrd="0" destOrd="0" presId="urn:microsoft.com/office/officeart/2005/8/layout/vProcess5"/>
    <dgm:cxn modelId="{EFB57CC7-B68C-4F6B-AD09-858FFEBD81FA}" srcId="{6F088E63-D463-4A62-BD6B-2427648B36DE}" destId="{D851DA90-81BC-4740-8E03-07F451BC5A78}" srcOrd="2" destOrd="0" parTransId="{D7E4078D-93EB-427C-897D-FBF58FB30D35}" sibTransId="{70ED6DE1-1820-4B6A-8B95-9D146564E344}"/>
    <dgm:cxn modelId="{62E518C9-AEDE-4C2D-B0FC-BB18C471858E}" srcId="{6F088E63-D463-4A62-BD6B-2427648B36DE}" destId="{C5570223-97DD-4A0E-B734-4260A4BA8741}" srcOrd="0" destOrd="0" parTransId="{A65A4AAC-2275-4EDE-B5B3-450EBF4C8D49}" sibTransId="{70D174E8-565D-4522-87EE-AE68B4F0BD0B}"/>
    <dgm:cxn modelId="{48FFC7D8-C52B-48D3-8A19-2BA4016808BB}" type="presOf" srcId="{D851DA90-81BC-4740-8E03-07F451BC5A78}" destId="{83C84745-EBF1-4530-9483-A873D7F7D4CC}" srcOrd="0" destOrd="0" presId="urn:microsoft.com/office/officeart/2005/8/layout/vProcess5"/>
    <dgm:cxn modelId="{7A516237-297C-4953-90B9-9ECDA5DB0024}" type="presParOf" srcId="{48EB7684-2A41-417D-8FC2-F10C6CF99473}" destId="{B9FA4E97-5598-493B-BF57-7BD649BE43A0}" srcOrd="0" destOrd="0" presId="urn:microsoft.com/office/officeart/2005/8/layout/vProcess5"/>
    <dgm:cxn modelId="{DD1D011B-A11D-45E8-93E0-EDE7718FC1F5}" type="presParOf" srcId="{48EB7684-2A41-417D-8FC2-F10C6CF99473}" destId="{0EEA8DEE-D239-464C-9E03-7884F2051539}" srcOrd="1" destOrd="0" presId="urn:microsoft.com/office/officeart/2005/8/layout/vProcess5"/>
    <dgm:cxn modelId="{C523FCAA-AE35-4819-94F0-15CDAB0761E1}" type="presParOf" srcId="{48EB7684-2A41-417D-8FC2-F10C6CF99473}" destId="{7C73A6A5-7408-4D70-8159-EAFF9C87A5F2}" srcOrd="2" destOrd="0" presId="urn:microsoft.com/office/officeart/2005/8/layout/vProcess5"/>
    <dgm:cxn modelId="{9A7446EA-0201-49F7-9C6C-E91C7EB7F2EF}" type="presParOf" srcId="{48EB7684-2A41-417D-8FC2-F10C6CF99473}" destId="{83C84745-EBF1-4530-9483-A873D7F7D4CC}" srcOrd="3" destOrd="0" presId="urn:microsoft.com/office/officeart/2005/8/layout/vProcess5"/>
    <dgm:cxn modelId="{5CEBF74C-E8EC-472F-88C7-5B0F05162EC9}" type="presParOf" srcId="{48EB7684-2A41-417D-8FC2-F10C6CF99473}" destId="{F7550F8E-E24F-4853-9D66-48A48E46708F}" srcOrd="4" destOrd="0" presId="urn:microsoft.com/office/officeart/2005/8/layout/vProcess5"/>
    <dgm:cxn modelId="{4355C76C-DBF2-48AA-8742-7FDAC14B95BB}" type="presParOf" srcId="{48EB7684-2A41-417D-8FC2-F10C6CF99473}" destId="{D631E524-8497-420F-8A96-D7FEFF296A0B}" srcOrd="5" destOrd="0" presId="urn:microsoft.com/office/officeart/2005/8/layout/vProcess5"/>
    <dgm:cxn modelId="{2E84EB7C-0FFD-4922-ACB2-1D13FD22E59B}" type="presParOf" srcId="{48EB7684-2A41-417D-8FC2-F10C6CF99473}" destId="{6EF61EE5-768D-4CD5-B339-36C4EB00C264}" srcOrd="6" destOrd="0" presId="urn:microsoft.com/office/officeart/2005/8/layout/vProcess5"/>
    <dgm:cxn modelId="{52EF1820-0508-4380-9C84-4BE3664C1F01}" type="presParOf" srcId="{48EB7684-2A41-417D-8FC2-F10C6CF99473}" destId="{31F4FCFB-AE7D-4CB6-8111-0DB87C0E284B}" srcOrd="7" destOrd="0" presId="urn:microsoft.com/office/officeart/2005/8/layout/vProcess5"/>
    <dgm:cxn modelId="{B8BADDBD-1B03-4F7D-AC5A-523839D8DC3A}" type="presParOf" srcId="{48EB7684-2A41-417D-8FC2-F10C6CF99473}" destId="{FF7FB82B-81AC-4C1E-ADA5-E15A64B5609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EA8DEE-D239-464C-9E03-7884F2051539}">
      <dsp:nvSpPr>
        <dsp:cNvPr id="0" name=""/>
        <dsp:cNvSpPr/>
      </dsp:nvSpPr>
      <dsp:spPr>
        <a:xfrm>
          <a:off x="-546650" y="0"/>
          <a:ext cx="9161749" cy="122824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Community College 1.0 – ACCESS through ENROLLMENTS</a:t>
          </a:r>
        </a:p>
      </dsp:txBody>
      <dsp:txXfrm>
        <a:off x="-510676" y="35974"/>
        <a:ext cx="7684997" cy="1156300"/>
      </dsp:txXfrm>
    </dsp:sp>
    <dsp:sp modelId="{7C73A6A5-7408-4D70-8159-EAFF9C87A5F2}">
      <dsp:nvSpPr>
        <dsp:cNvPr id="0" name=""/>
        <dsp:cNvSpPr/>
      </dsp:nvSpPr>
      <dsp:spPr>
        <a:xfrm>
          <a:off x="246974" y="1432957"/>
          <a:ext cx="9017060" cy="1228248"/>
        </a:xfrm>
        <a:prstGeom prst="roundRect">
          <a:avLst>
            <a:gd name="adj" fmla="val 10000"/>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Community College 2.0 – ACCESS + COMPLETION</a:t>
          </a:r>
        </a:p>
      </dsp:txBody>
      <dsp:txXfrm>
        <a:off x="282948" y="1468931"/>
        <a:ext cx="7268840" cy="1156300"/>
      </dsp:txXfrm>
    </dsp:sp>
    <dsp:sp modelId="{83C84745-EBF1-4530-9483-A873D7F7D4CC}">
      <dsp:nvSpPr>
        <dsp:cNvPr id="0" name=""/>
        <dsp:cNvSpPr/>
      </dsp:nvSpPr>
      <dsp:spPr>
        <a:xfrm>
          <a:off x="789846" y="2865914"/>
          <a:ext cx="9373878" cy="1228248"/>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ZA" sz="3200" b="1" kern="1200" dirty="0"/>
            <a:t>Community College 3.0 – </a:t>
          </a:r>
          <a:r>
            <a:rPr lang="en-US" sz="3200" b="1" kern="1200" dirty="0"/>
            <a:t>ACCESS + COMPLETION + </a:t>
          </a:r>
          <a:r>
            <a:rPr lang="en-ZA" sz="3200" b="1" kern="1200" dirty="0"/>
            <a:t>POST GRADUATE SUCCESS</a:t>
          </a:r>
          <a:endParaRPr lang="en-US" sz="3200" b="1" kern="1200" dirty="0"/>
        </a:p>
      </dsp:txBody>
      <dsp:txXfrm>
        <a:off x="825820" y="2901888"/>
        <a:ext cx="7559326" cy="1156300"/>
      </dsp:txXfrm>
    </dsp:sp>
    <dsp:sp modelId="{F7550F8E-E24F-4853-9D66-48A48E46708F}">
      <dsp:nvSpPr>
        <dsp:cNvPr id="0" name=""/>
        <dsp:cNvSpPr/>
      </dsp:nvSpPr>
      <dsp:spPr>
        <a:xfrm>
          <a:off x="7323119" y="931422"/>
          <a:ext cx="798361" cy="798361"/>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tx1">
              <a:lumMod val="85000"/>
              <a:lumOff val="1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b="1" kern="1200" dirty="0"/>
            <a:t>+</a:t>
          </a:r>
        </a:p>
      </dsp:txBody>
      <dsp:txXfrm>
        <a:off x="7502750" y="931422"/>
        <a:ext cx="439099" cy="600767"/>
      </dsp:txXfrm>
    </dsp:sp>
    <dsp:sp modelId="{D631E524-8497-420F-8A96-D7FEFF296A0B}">
      <dsp:nvSpPr>
        <dsp:cNvPr id="0" name=""/>
        <dsp:cNvSpPr/>
      </dsp:nvSpPr>
      <dsp:spPr>
        <a:xfrm>
          <a:off x="8044400" y="2356190"/>
          <a:ext cx="798361" cy="798361"/>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tx1">
              <a:lumMod val="85000"/>
              <a:lumOff val="1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en-US" sz="4000" b="1" kern="1200" dirty="0"/>
            <a:t>+</a:t>
          </a:r>
        </a:p>
      </dsp:txBody>
      <dsp:txXfrm>
        <a:off x="8224031" y="2356190"/>
        <a:ext cx="439099" cy="60076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52E66-89E1-43C7-B227-78F3622BFD98}" type="datetimeFigureOut">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87368-E2BA-414C-96CC-0CDB68D742BF}" type="slidenum">
              <a:t>‹#›</a:t>
            </a:fld>
            <a:endParaRPr lang="en-US"/>
          </a:p>
        </p:txBody>
      </p:sp>
    </p:spTree>
    <p:extLst>
      <p:ext uri="{BB962C8B-B14F-4D97-AF65-F5344CB8AC3E}">
        <p14:creationId xmlns:p14="http://schemas.microsoft.com/office/powerpoint/2010/main" val="151966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1040" y="4444861"/>
            <a:ext cx="5608320" cy="363670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txBox="1">
            <a:spLocks noGrp="1"/>
          </p:cNvSpPr>
          <p:nvPr>
            <p:ph type="body" idx="1"/>
          </p:nvPr>
        </p:nvSpPr>
        <p:spPr>
          <a:xfrm>
            <a:off x="701040" y="4444861"/>
            <a:ext cx="5608320" cy="363670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29" name="Google Shape;229;p10: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1:notes"/>
          <p:cNvSpPr txBox="1">
            <a:spLocks noGrp="1"/>
          </p:cNvSpPr>
          <p:nvPr>
            <p:ph type="body" idx="1"/>
          </p:nvPr>
        </p:nvSpPr>
        <p:spPr>
          <a:xfrm>
            <a:off x="701040" y="4444861"/>
            <a:ext cx="5608320" cy="363670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37" name="Google Shape;237;p11: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2:notes"/>
          <p:cNvSpPr txBox="1">
            <a:spLocks noGrp="1"/>
          </p:cNvSpPr>
          <p:nvPr>
            <p:ph type="body" idx="1"/>
          </p:nvPr>
        </p:nvSpPr>
        <p:spPr>
          <a:xfrm>
            <a:off x="701040" y="4444861"/>
            <a:ext cx="5608320" cy="363670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56" name="Google Shape;256;p1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6:notes"/>
          <p:cNvSpPr txBox="1">
            <a:spLocks noGrp="1"/>
          </p:cNvSpPr>
          <p:nvPr>
            <p:ph type="body" idx="1"/>
          </p:nvPr>
        </p:nvSpPr>
        <p:spPr>
          <a:xfrm>
            <a:off x="701040" y="4444861"/>
            <a:ext cx="5608320" cy="363670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30" name="Google Shape;330;p1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167F0-0840-1348-BFE4-C6298BBC06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9519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167F0-0840-1348-BFE4-C6298BBC06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482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167F0-0840-1348-BFE4-C6298BBC06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813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167F0-0840-1348-BFE4-C6298BBC06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0519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167F0-0840-1348-BFE4-C6298BBC06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953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167F0-0840-1348-BFE4-C6298BBC06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43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701040" y="4444861"/>
            <a:ext cx="5608320" cy="3636705"/>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r>
              <a:rPr lang="en-US"/>
              <a:t>George B. Vaughan, The Community College in America: A Short History. Revised. American Association of Community and Junior Colleges, Washington, D.C: ISBN-0-87111-141-4</a:t>
            </a:r>
            <a:endParaRPr/>
          </a:p>
        </p:txBody>
      </p:sp>
      <p:sp>
        <p:nvSpPr>
          <p:cNvPr id="95" name="Google Shape;95;p2:notes"/>
          <p:cNvSpPr txBox="1">
            <a:spLocks noGrp="1"/>
          </p:cNvSpPr>
          <p:nvPr>
            <p:ph type="sldNum" idx="12"/>
          </p:nvPr>
        </p:nvSpPr>
        <p:spPr>
          <a:xfrm>
            <a:off x="3970938" y="8772669"/>
            <a:ext cx="3037840" cy="463407"/>
          </a:xfrm>
          <a:prstGeom prst="rect">
            <a:avLst/>
          </a:prstGeom>
          <a:noFill/>
          <a:ln>
            <a:noFill/>
          </a:ln>
        </p:spPr>
        <p:txBody>
          <a:bodyPr spcFirstLastPara="1" wrap="square" lIns="92825" tIns="46400" rIns="92825" bIns="464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167F0-0840-1348-BFE4-C6298BBC06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157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167F0-0840-1348-BFE4-C6298BBC06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842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167F0-0840-1348-BFE4-C6298BBC06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785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701040" y="4444861"/>
            <a:ext cx="5608320" cy="3636705"/>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r>
              <a:rPr lang="en-US"/>
              <a:t>Morril Act of 1862 is actually the founding document for all education in the United States including community colleges.</a:t>
            </a:r>
            <a:endParaRPr/>
          </a:p>
        </p:txBody>
      </p:sp>
      <p:sp>
        <p:nvSpPr>
          <p:cNvPr id="123" name="Google Shape;123;p3:notes"/>
          <p:cNvSpPr txBox="1">
            <a:spLocks noGrp="1"/>
          </p:cNvSpPr>
          <p:nvPr>
            <p:ph type="sldNum" idx="12"/>
          </p:nvPr>
        </p:nvSpPr>
        <p:spPr>
          <a:xfrm>
            <a:off x="3970938" y="8772669"/>
            <a:ext cx="3037840" cy="463407"/>
          </a:xfrm>
          <a:prstGeom prst="rect">
            <a:avLst/>
          </a:prstGeom>
          <a:noFill/>
          <a:ln>
            <a:noFill/>
          </a:ln>
        </p:spPr>
        <p:txBody>
          <a:bodyPr spcFirstLastPara="1" wrap="square" lIns="92825" tIns="46400" rIns="92825" bIns="464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701040" y="4444861"/>
            <a:ext cx="5608320" cy="363670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701040" y="4444861"/>
            <a:ext cx="5608320" cy="363670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144" name="Google Shape;144;p5: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701040" y="4444861"/>
            <a:ext cx="5608320" cy="363670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7:notes"/>
          <p:cNvSpPr txBox="1">
            <a:spLocks noGrp="1"/>
          </p:cNvSpPr>
          <p:nvPr>
            <p:ph type="body" idx="1"/>
          </p:nvPr>
        </p:nvSpPr>
        <p:spPr>
          <a:xfrm>
            <a:off x="701040" y="4444861"/>
            <a:ext cx="5608320" cy="3636705"/>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r>
              <a:rPr lang="en-US"/>
              <a:t>The Commission was focused on the year 1960 and suggested that 4.6 million people would need to be involved in higher education. By 1960, however, only about 3.1 million were enrolled. Rates for primary education, however, reached over 6 million. It would be after Vietnam before the country would see a significant increase in the rates of higher education enrolment.</a:t>
            </a:r>
            <a:endParaRPr/>
          </a:p>
          <a:p>
            <a:pPr marL="0" lvl="0" indent="0" algn="l" rtl="0">
              <a:spcBef>
                <a:spcPts val="0"/>
              </a:spcBef>
              <a:spcAft>
                <a:spcPts val="0"/>
              </a:spcAft>
              <a:buNone/>
            </a:pPr>
            <a:r>
              <a:rPr lang="en-US"/>
              <a:t>Issues related to regional support of education—states at the top, California, Washington, Montana, Nevada, Connecticut, New York, Illinois versus Kentucky, North Carolina, Alabama, Arkansas, South Carolina, Mississippi. Discussed "quotas" where schools actively limited the numbers of African American or Jews who could attend the institution.</a:t>
            </a:r>
            <a:endParaRPr/>
          </a:p>
          <a:p>
            <a:pPr marL="0" lvl="0" indent="0" algn="l" rtl="0">
              <a:spcBef>
                <a:spcPts val="0"/>
              </a:spcBef>
              <a:spcAft>
                <a:spcPts val="0"/>
              </a:spcAft>
              <a:buNone/>
            </a:pPr>
            <a:r>
              <a:rPr lang="en-US"/>
              <a:t>Civil Rights Act, 1964</a:t>
            </a:r>
            <a:endParaRPr/>
          </a:p>
        </p:txBody>
      </p:sp>
      <p:sp>
        <p:nvSpPr>
          <p:cNvPr id="169" name="Google Shape;169;p7:notes"/>
          <p:cNvSpPr txBox="1">
            <a:spLocks noGrp="1"/>
          </p:cNvSpPr>
          <p:nvPr>
            <p:ph type="sldNum" idx="12"/>
          </p:nvPr>
        </p:nvSpPr>
        <p:spPr>
          <a:xfrm>
            <a:off x="3970938" y="8772669"/>
            <a:ext cx="3037840" cy="463407"/>
          </a:xfrm>
          <a:prstGeom prst="rect">
            <a:avLst/>
          </a:prstGeom>
          <a:noFill/>
          <a:ln>
            <a:noFill/>
          </a:ln>
        </p:spPr>
        <p:txBody>
          <a:bodyPr spcFirstLastPara="1" wrap="square" lIns="92825" tIns="46400" rIns="92825" bIns="464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8:notes"/>
          <p:cNvSpPr txBox="1">
            <a:spLocks noGrp="1"/>
          </p:cNvSpPr>
          <p:nvPr>
            <p:ph type="body" idx="1"/>
          </p:nvPr>
        </p:nvSpPr>
        <p:spPr>
          <a:xfrm>
            <a:off x="701040" y="4444861"/>
            <a:ext cx="5608320" cy="3636705"/>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r>
              <a:rPr lang="en-US"/>
              <a:t>Army General Classification tests, 10 million. Based upon the results, estimated that 49% of the population had the mental ability to complete the 14th grade.  32% ability to complete an advanced liberal or specialized professional education. This is how they arrived at 4.6 million for 1960</a:t>
            </a:r>
            <a:endParaRPr/>
          </a:p>
        </p:txBody>
      </p:sp>
      <p:sp>
        <p:nvSpPr>
          <p:cNvPr id="186" name="Google Shape;186;p8:notes"/>
          <p:cNvSpPr txBox="1">
            <a:spLocks noGrp="1"/>
          </p:cNvSpPr>
          <p:nvPr>
            <p:ph type="sldNum" idx="12"/>
          </p:nvPr>
        </p:nvSpPr>
        <p:spPr>
          <a:xfrm>
            <a:off x="3970938" y="8772669"/>
            <a:ext cx="3037840" cy="463407"/>
          </a:xfrm>
          <a:prstGeom prst="rect">
            <a:avLst/>
          </a:prstGeom>
          <a:noFill/>
          <a:ln>
            <a:noFill/>
          </a:ln>
        </p:spPr>
        <p:txBody>
          <a:bodyPr spcFirstLastPara="1" wrap="square" lIns="92825" tIns="46400" rIns="92825" bIns="46400"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9:notes"/>
          <p:cNvSpPr txBox="1">
            <a:spLocks noGrp="1"/>
          </p:cNvSpPr>
          <p:nvPr>
            <p:ph type="body" idx="1"/>
          </p:nvPr>
        </p:nvSpPr>
        <p:spPr>
          <a:xfrm>
            <a:off x="701040" y="4444861"/>
            <a:ext cx="5608320" cy="3636705"/>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21" name="Google Shape;221;p9:notes"/>
          <p:cNvSpPr>
            <a:spLocks noGrp="1" noRot="1" noChangeAspect="1"/>
          </p:cNvSpPr>
          <p:nvPr>
            <p:ph type="sldImg" idx="2"/>
          </p:nvPr>
        </p:nvSpPr>
        <p:spPr>
          <a:xfrm>
            <a:off x="733425"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ACA6CA-E140-824D-8E8B-5CC5036BDBAE}" type="datetime1">
              <a:rPr lang="en-US" noProof="0" smtClean="0"/>
              <a:pPr/>
              <a:t>11/20/2023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48864708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ACA6CA-E140-824D-8E8B-5CC5036BDBAE}" type="datetime1">
              <a:rPr lang="en-US" noProof="0" smtClean="0"/>
              <a:pPr/>
              <a:t>11/20/2023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56123277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ACA6CA-E140-824D-8E8B-5CC5036BDBAE}" type="datetime1">
              <a:rPr lang="en-US" noProof="0" smtClean="0"/>
              <a:pPr/>
              <a:t>11/20/2023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598282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ACA6CA-E140-824D-8E8B-5CC5036BDBAE}" type="datetime1">
              <a:rPr lang="en-US" noProof="0" smtClean="0"/>
              <a:pPr/>
              <a:t>11/20/2023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60217964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ACA6CA-E140-824D-8E8B-5CC5036BDBAE}" type="datetime1">
              <a:rPr lang="en-US" noProof="0" smtClean="0"/>
              <a:pPr/>
              <a:t>11/20/2023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3212616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ACA6CA-E140-824D-8E8B-5CC5036BDBAE}" type="datetime1">
              <a:rPr lang="en-US" noProof="0" smtClean="0"/>
              <a:pPr/>
              <a:t>11/20/2023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37888211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CA6CA-E140-824D-8E8B-5CC5036BDBAE}" type="datetime1">
              <a:rPr lang="en-US" noProof="0" smtClean="0"/>
              <a:pPr/>
              <a:t>11/20/2023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44255193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ACA6CA-E140-824D-8E8B-5CC5036BDBAE}" type="datetime1">
              <a:rPr lang="en-US" noProof="0" smtClean="0"/>
              <a:pPr/>
              <a:t>11/20/2023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28387477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Only - left">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7DD9237C-03C9-D843-906B-96D98C6B2D61}" type="datetime1">
              <a:rPr lang="en-US" noProof="0" smtClean="0"/>
              <a:t>11/20/2023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139780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Bullets as Icons 5X Vertical">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6" name="Text Placeholder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7" name="Text Placeholder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8" name="Text Placeholder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anchor="ctr">
            <a:normAutofit/>
          </a:bodyPr>
          <a:lstStyle>
            <a:lvl1pPr marL="0" indent="0">
              <a:buNone/>
              <a:defRPr sz="2100">
                <a:solidFill>
                  <a:schemeClr val="tx1"/>
                </a:solidFill>
              </a:defRPr>
            </a:lvl1pPr>
          </a:lstStyle>
          <a:p>
            <a:pPr lvl="0"/>
            <a:r>
              <a:rPr lang="en-US" noProof="0"/>
              <a:t>Text Item</a:t>
            </a:r>
          </a:p>
        </p:txBody>
      </p:sp>
      <p:sp>
        <p:nvSpPr>
          <p:cNvPr id="19" name="Text Placeholder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anchor="ctr">
            <a:normAutofit/>
          </a:bodyPr>
          <a:lstStyle>
            <a:lvl1pPr marL="0" indent="0">
              <a:buNone/>
              <a:defRPr sz="2100">
                <a:solidFill>
                  <a:schemeClr val="tx1"/>
                </a:solidFill>
              </a:defRPr>
            </a:lvl1pPr>
          </a:lstStyle>
          <a:p>
            <a:pPr lvl="0"/>
            <a:r>
              <a:rPr lang="en-US" noProof="0"/>
              <a:t>Text Item</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397BD2BD-1F35-9841-A6BF-76BE540EE01F}" type="datetime1">
              <a:rPr lang="en-US" noProof="0" smtClean="0"/>
              <a:t>11/20/2023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Picture Placeholder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anchor="ctr">
            <a:normAutofit/>
          </a:bodyPr>
          <a:lstStyle>
            <a:lvl1pPr marL="0" indent="0" algn="ctr">
              <a:buNone/>
              <a:defRPr sz="1100" i="1"/>
            </a:lvl1pPr>
          </a:lstStyle>
          <a:p>
            <a:r>
              <a:rPr lang="en-US" noProof="0" dirty="0"/>
              <a:t>Icon</a:t>
            </a:r>
          </a:p>
        </p:txBody>
      </p:sp>
      <p:sp>
        <p:nvSpPr>
          <p:cNvPr id="21" name="Picture Placeholder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anchor="ctr">
            <a:normAutofit/>
          </a:bodyPr>
          <a:lstStyle>
            <a:lvl1pPr marL="0" indent="0" algn="ctr">
              <a:buNone/>
              <a:defRPr sz="1100" i="1"/>
            </a:lvl1pPr>
          </a:lstStyle>
          <a:p>
            <a:r>
              <a:rPr lang="en-US" noProof="0" dirty="0"/>
              <a:t>Icon</a:t>
            </a:r>
          </a:p>
        </p:txBody>
      </p:sp>
      <p:sp>
        <p:nvSpPr>
          <p:cNvPr id="22" name="Picture Placeholder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anchor="ctr">
            <a:normAutofit/>
          </a:bodyPr>
          <a:lstStyle>
            <a:lvl1pPr marL="0" indent="0" algn="ctr">
              <a:buNone/>
              <a:defRPr sz="1100" i="1"/>
            </a:lvl1pPr>
          </a:lstStyle>
          <a:p>
            <a:r>
              <a:rPr lang="en-US" noProof="0" dirty="0"/>
              <a:t>Icon</a:t>
            </a:r>
          </a:p>
        </p:txBody>
      </p:sp>
      <p:sp>
        <p:nvSpPr>
          <p:cNvPr id="24" name="Picture Placeholder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anchor="ctr">
            <a:normAutofit/>
          </a:bodyPr>
          <a:lstStyle>
            <a:lvl1pPr marL="0" indent="0" algn="ctr">
              <a:buNone/>
              <a:defRPr sz="1100" i="1"/>
            </a:lvl1pPr>
          </a:lstStyle>
          <a:p>
            <a:r>
              <a:rPr lang="en-US" noProof="0" dirty="0"/>
              <a:t>Icon</a:t>
            </a:r>
          </a:p>
        </p:txBody>
      </p:sp>
      <p:sp>
        <p:nvSpPr>
          <p:cNvPr id="26" name="Picture Placeholder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anchor="ctr">
            <a:normAutofit/>
          </a:bodyPr>
          <a:lstStyle>
            <a:lvl1pPr marL="0" indent="0" algn="ctr">
              <a:buNone/>
              <a:defRPr sz="1100" i="1"/>
            </a:lvl1pPr>
          </a:lstStyle>
          <a:p>
            <a:r>
              <a:rPr lang="en-US" noProof="0" dirty="0"/>
              <a:t>Icon</a:t>
            </a:r>
          </a:p>
        </p:txBody>
      </p:sp>
    </p:spTree>
    <p:extLst>
      <p:ext uri="{BB962C8B-B14F-4D97-AF65-F5344CB8AC3E}">
        <p14:creationId xmlns:p14="http://schemas.microsoft.com/office/powerpoint/2010/main" val="3772134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Content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Content Placeholder 10">
            <a:extLst>
              <a:ext uri="{FF2B5EF4-FFF2-40B4-BE49-F238E27FC236}">
                <a16:creationId xmlns:a16="http://schemas.microsoft.com/office/drawing/2014/main" id="{B50BDD93-02DA-4B21-9556-FA8B9894F903}"/>
              </a:ext>
            </a:extLst>
          </p:cNvPr>
          <p:cNvSpPr>
            <a:spLocks noGrp="1"/>
          </p:cNvSpPr>
          <p:nvPr>
            <p:ph sz="quarter" idx="13"/>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11/20/2023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784705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D41EE2-1449-2741-9D08-61623EFC2A0E}" type="datetime1">
              <a:rPr lang="en-US" noProof="0" smtClean="0"/>
              <a:t>11/20/2023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202469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4 Icon Bullets Vertical">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Picture Placeholder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2" name="Oval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29" name="Oval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Oval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Picture Placeholder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sp>
        <p:nvSpPr>
          <p:cNvPr id="32" name="Picture Placeholder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anchor="ctr">
            <a:normAutofit/>
          </a:bodyPr>
          <a:lstStyle>
            <a:lvl1pPr marL="0" indent="0" algn="ctr">
              <a:buNone/>
              <a:defRPr sz="1200" i="1"/>
            </a:lvl1pPr>
          </a:lstStyle>
          <a:p>
            <a:r>
              <a:rPr lang="en-US" noProof="0" dirty="0"/>
              <a:t>Select Icon</a:t>
            </a:r>
          </a:p>
        </p:txBody>
      </p:sp>
      <p:grpSp>
        <p:nvGrpSpPr>
          <p:cNvPr id="23" name="Group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angle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287088"/>
            <a:ext cx="3438881" cy="2283824"/>
          </a:xfrm>
        </p:spPr>
        <p:txBody>
          <a:bodyPr anchor="ctr"/>
          <a:lstStyle>
            <a:lvl1pPr algn="l">
              <a:defRPr sz="2300" b="0" cap="none"/>
            </a:lvl1pPr>
          </a:lstStyle>
          <a:p>
            <a:r>
              <a:rPr lang="en-US" noProof="0"/>
              <a:t>Click to edit Master title style</a:t>
            </a:r>
          </a:p>
        </p:txBody>
      </p:sp>
      <p:sp>
        <p:nvSpPr>
          <p:cNvPr id="4" name="Date Placeholder 3"/>
          <p:cNvSpPr>
            <a:spLocks noGrp="1"/>
          </p:cNvSpPr>
          <p:nvPr>
            <p:ph type="dt" sz="half" idx="10"/>
          </p:nvPr>
        </p:nvSpPr>
        <p:spPr/>
        <p:txBody>
          <a:bodyPr/>
          <a:lstStyle/>
          <a:p>
            <a:fld id="{A177F711-7020-994E-A797-D04033A0CF12}" type="datetime1">
              <a:rPr lang="en-US" noProof="0" smtClean="0"/>
              <a:t>11/20/2023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
        <p:nvSpPr>
          <p:cNvPr id="14" name="Text Placeholder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a:normAutofit/>
          </a:bodyPr>
          <a:lstStyle>
            <a:lvl1pPr marL="0" indent="0" algn="ctr">
              <a:buNone/>
              <a:defRPr sz="1200"/>
            </a:lvl1pPr>
          </a:lstStyle>
          <a:p>
            <a:pPr lvl="0"/>
            <a:r>
              <a:rPr lang="en-US" noProof="0"/>
              <a:t>Edit bullet description</a:t>
            </a:r>
          </a:p>
        </p:txBody>
      </p:sp>
      <p:sp>
        <p:nvSpPr>
          <p:cNvPr id="18" name="Text Placeholder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a:normAutofit/>
          </a:bodyPr>
          <a:lstStyle>
            <a:lvl1pPr marL="0" indent="0" algn="ctr">
              <a:buNone/>
              <a:defRPr sz="1200"/>
            </a:lvl1pPr>
          </a:lstStyle>
          <a:p>
            <a:pPr lvl="0"/>
            <a:r>
              <a:rPr lang="en-US" noProof="0"/>
              <a:t>Edit bullet description</a:t>
            </a:r>
          </a:p>
        </p:txBody>
      </p:sp>
      <p:sp>
        <p:nvSpPr>
          <p:cNvPr id="26" name="Text Placeholder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a:normAutofit/>
          </a:bodyPr>
          <a:lstStyle>
            <a:lvl1pPr marL="0" indent="0" algn="ctr">
              <a:buNone/>
              <a:defRPr sz="1200"/>
            </a:lvl1pPr>
          </a:lstStyle>
          <a:p>
            <a:pPr lvl="0"/>
            <a:r>
              <a:rPr lang="en-US" noProof="0"/>
              <a:t>Edit bullet description</a:t>
            </a:r>
          </a:p>
        </p:txBody>
      </p:sp>
      <p:sp>
        <p:nvSpPr>
          <p:cNvPr id="28" name="Text Placeholder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a:normAutofit/>
          </a:bodyPr>
          <a:lstStyle>
            <a:lvl1pPr marL="0" indent="0" algn="ctr">
              <a:buNone/>
              <a:defRPr sz="1200"/>
            </a:lvl1pPr>
          </a:lstStyle>
          <a:p>
            <a:pPr lvl="0"/>
            <a:r>
              <a:rPr lang="en-US" noProof="0"/>
              <a:t>Edit bullet description</a:t>
            </a:r>
          </a:p>
        </p:txBody>
      </p:sp>
    </p:spTree>
    <p:extLst>
      <p:ext uri="{BB962C8B-B14F-4D97-AF65-F5344CB8AC3E}">
        <p14:creationId xmlns:p14="http://schemas.microsoft.com/office/powerpoint/2010/main" val="430380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2300" b="0"/>
            </a:lvl1pPr>
          </a:lstStyle>
          <a:p>
            <a:r>
              <a:rPr lang="en-US" noProof="0"/>
              <a:t>Click to edit Master title style</a:t>
            </a:r>
          </a:p>
        </p:txBody>
      </p:sp>
      <p:sp>
        <p:nvSpPr>
          <p:cNvPr id="22" name="Picture Placeholder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11/20/2023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455744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3B006B-65AA-458E-9494-4CEB8FD6252B}"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A2FAB-E51F-4981-AC8F-E9DC49719C77}" type="slidenum">
              <a:rPr lang="en-US" smtClean="0"/>
              <a:t>‹#›</a:t>
            </a:fld>
            <a:endParaRPr lang="en-US"/>
          </a:p>
        </p:txBody>
      </p:sp>
    </p:spTree>
    <p:extLst>
      <p:ext uri="{BB962C8B-B14F-4D97-AF65-F5344CB8AC3E}">
        <p14:creationId xmlns:p14="http://schemas.microsoft.com/office/powerpoint/2010/main" val="3472583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3B006B-65AA-458E-9494-4CEB8FD6252B}"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A2FAB-E51F-4981-AC8F-E9DC49719C77}" type="slidenum">
              <a:rPr lang="en-US" smtClean="0"/>
              <a:t>‹#›</a:t>
            </a:fld>
            <a:endParaRPr lang="en-US"/>
          </a:p>
        </p:txBody>
      </p:sp>
    </p:spTree>
    <p:extLst>
      <p:ext uri="{BB962C8B-B14F-4D97-AF65-F5344CB8AC3E}">
        <p14:creationId xmlns:p14="http://schemas.microsoft.com/office/powerpoint/2010/main" val="2421234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3B006B-65AA-458E-9494-4CEB8FD6252B}"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A2FAB-E51F-4981-AC8F-E9DC49719C77}" type="slidenum">
              <a:rPr lang="en-US" smtClean="0"/>
              <a:t>‹#›</a:t>
            </a:fld>
            <a:endParaRPr lang="en-US"/>
          </a:p>
        </p:txBody>
      </p:sp>
    </p:spTree>
    <p:extLst>
      <p:ext uri="{BB962C8B-B14F-4D97-AF65-F5344CB8AC3E}">
        <p14:creationId xmlns:p14="http://schemas.microsoft.com/office/powerpoint/2010/main" val="2136321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3B006B-65AA-458E-9494-4CEB8FD6252B}"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A2FAB-E51F-4981-AC8F-E9DC49719C77}" type="slidenum">
              <a:rPr lang="en-US" smtClean="0"/>
              <a:t>‹#›</a:t>
            </a:fld>
            <a:endParaRPr lang="en-US"/>
          </a:p>
        </p:txBody>
      </p:sp>
    </p:spTree>
    <p:extLst>
      <p:ext uri="{BB962C8B-B14F-4D97-AF65-F5344CB8AC3E}">
        <p14:creationId xmlns:p14="http://schemas.microsoft.com/office/powerpoint/2010/main" val="2270582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3B006B-65AA-458E-9494-4CEB8FD6252B}" type="datetimeFigureOut">
              <a:rPr lang="en-US" smtClean="0"/>
              <a:t>11/20/2023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FA2FAB-E51F-4981-AC8F-E9DC49719C77}" type="slidenum">
              <a:rPr lang="en-US" smtClean="0"/>
              <a:t>‹#›</a:t>
            </a:fld>
            <a:endParaRPr lang="en-US"/>
          </a:p>
        </p:txBody>
      </p:sp>
    </p:spTree>
    <p:extLst>
      <p:ext uri="{BB962C8B-B14F-4D97-AF65-F5344CB8AC3E}">
        <p14:creationId xmlns:p14="http://schemas.microsoft.com/office/powerpoint/2010/main" val="2541419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3B006B-65AA-458E-9494-4CEB8FD6252B}" type="datetimeFigureOut">
              <a:rPr lang="en-US" smtClean="0"/>
              <a:t>11/20/2023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FA2FAB-E51F-4981-AC8F-E9DC49719C77}" type="slidenum">
              <a:rPr lang="en-US" smtClean="0"/>
              <a:t>‹#›</a:t>
            </a:fld>
            <a:endParaRPr lang="en-US"/>
          </a:p>
        </p:txBody>
      </p:sp>
    </p:spTree>
    <p:extLst>
      <p:ext uri="{BB962C8B-B14F-4D97-AF65-F5344CB8AC3E}">
        <p14:creationId xmlns:p14="http://schemas.microsoft.com/office/powerpoint/2010/main" val="4100202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3B006B-65AA-458E-9494-4CEB8FD6252B}" type="datetimeFigureOut">
              <a:rPr lang="en-US" smtClean="0"/>
              <a:t>11/20/2023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FA2FAB-E51F-4981-AC8F-E9DC49719C77}" type="slidenum">
              <a:rPr lang="en-US" smtClean="0"/>
              <a:t>‹#›</a:t>
            </a:fld>
            <a:endParaRPr lang="en-US"/>
          </a:p>
        </p:txBody>
      </p:sp>
    </p:spTree>
    <p:extLst>
      <p:ext uri="{BB962C8B-B14F-4D97-AF65-F5344CB8AC3E}">
        <p14:creationId xmlns:p14="http://schemas.microsoft.com/office/powerpoint/2010/main" val="2185239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3B006B-65AA-458E-9494-4CEB8FD6252B}"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A2FAB-E51F-4981-AC8F-E9DC49719C77}" type="slidenum">
              <a:rPr lang="en-US" smtClean="0"/>
              <a:t>‹#›</a:t>
            </a:fld>
            <a:endParaRPr lang="en-US"/>
          </a:p>
        </p:txBody>
      </p:sp>
    </p:spTree>
    <p:extLst>
      <p:ext uri="{BB962C8B-B14F-4D97-AF65-F5344CB8AC3E}">
        <p14:creationId xmlns:p14="http://schemas.microsoft.com/office/powerpoint/2010/main" val="129335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AF7560-49B8-714F-A7F1-D946D3E64C23}" type="datetime1">
              <a:rPr lang="en-US" noProof="0" smtClean="0"/>
              <a:t>11/20/2023</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660786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3B006B-65AA-458E-9494-4CEB8FD6252B}" type="datetimeFigureOut">
              <a:rPr lang="en-US" smtClean="0"/>
              <a:t>11/20/2023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A2FAB-E51F-4981-AC8F-E9DC49719C77}" type="slidenum">
              <a:rPr lang="en-US" smtClean="0"/>
              <a:t>‹#›</a:t>
            </a:fld>
            <a:endParaRPr lang="en-US"/>
          </a:p>
        </p:txBody>
      </p:sp>
    </p:spTree>
    <p:extLst>
      <p:ext uri="{BB962C8B-B14F-4D97-AF65-F5344CB8AC3E}">
        <p14:creationId xmlns:p14="http://schemas.microsoft.com/office/powerpoint/2010/main" val="1659086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3B006B-65AA-458E-9494-4CEB8FD6252B}"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A2FAB-E51F-4981-AC8F-E9DC49719C77}" type="slidenum">
              <a:rPr lang="en-US" smtClean="0"/>
              <a:t>‹#›</a:t>
            </a:fld>
            <a:endParaRPr lang="en-US"/>
          </a:p>
        </p:txBody>
      </p:sp>
    </p:spTree>
    <p:extLst>
      <p:ext uri="{BB962C8B-B14F-4D97-AF65-F5344CB8AC3E}">
        <p14:creationId xmlns:p14="http://schemas.microsoft.com/office/powerpoint/2010/main" val="3330906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3B006B-65AA-458E-9494-4CEB8FD6252B}" type="datetimeFigureOut">
              <a:rPr lang="en-US" smtClean="0"/>
              <a:t>11/20/2023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A2FAB-E51F-4981-AC8F-E9DC49719C77}" type="slidenum">
              <a:rPr lang="en-US" smtClean="0"/>
              <a:t>‹#›</a:t>
            </a:fld>
            <a:endParaRPr lang="en-US"/>
          </a:p>
        </p:txBody>
      </p:sp>
    </p:spTree>
    <p:extLst>
      <p:ext uri="{BB962C8B-B14F-4D97-AF65-F5344CB8AC3E}">
        <p14:creationId xmlns:p14="http://schemas.microsoft.com/office/powerpoint/2010/main" val="345155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B17C1C-DA5E-F743-826B-CB70C940D4E6}" type="datetime1">
              <a:rPr lang="en-US" noProof="0" smtClean="0"/>
              <a:t>11/20/2023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25900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F10E4C-E478-1D40-94DF-17D7429B053A}" type="datetime1">
              <a:rPr lang="en-US" noProof="0" smtClean="0"/>
              <a:t>11/20/2023</a:t>
            </a:fld>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754693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1A9061-1D22-724D-9508-7BAEAF287353}" type="datetime1">
              <a:rPr lang="en-US" noProof="0" smtClean="0"/>
              <a:t>11/20/2023</a:t>
            </a:fld>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4235801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05E0F-8980-D24A-B2F9-0C7A13C6A6DE}" type="datetime1">
              <a:rPr lang="en-US" noProof="0" smtClean="0"/>
              <a:t>11/20/2023</a:t>
            </a:fld>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4" name="Slide Number Placeholder 3"/>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223894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ACA6CA-E140-824D-8E8B-5CC5036BDBAE}" type="datetime1">
              <a:rPr lang="en-US" noProof="0" smtClean="0"/>
              <a:pPr/>
              <a:t>11/20/2023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32798153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3A5200-74F0-9445-8847-A53AA9C11C7B}" type="datetime1">
              <a:rPr lang="en-US" noProof="0" smtClean="0"/>
              <a:t>11/20/2023</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121081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ACA6CA-E140-824D-8E8B-5CC5036BDBAE}" type="datetime1">
              <a:rPr lang="en-US" noProof="0" smtClean="0"/>
              <a:pPr/>
              <a:t>11/20/2023</a:t>
            </a:fld>
            <a:endParaRPr lang="en-US" noProof="0"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noProof="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FF96B15-8338-45D5-A943-561235072D66}" type="slidenum">
              <a:rPr lang="en-US" noProof="0" smtClean="0"/>
              <a:t>‹#›</a:t>
            </a:fld>
            <a:endParaRPr lang="en-US" noProof="0" dirty="0"/>
          </a:p>
        </p:txBody>
      </p:sp>
    </p:spTree>
    <p:extLst>
      <p:ext uri="{BB962C8B-B14F-4D97-AF65-F5344CB8AC3E}">
        <p14:creationId xmlns:p14="http://schemas.microsoft.com/office/powerpoint/2010/main" val="36161791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684" r:id="rId19"/>
    <p:sldLayoutId id="2147483687" r:id="rId20"/>
    <p:sldLayoutId id="2147483688" r:id="rId21"/>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3B006B-65AA-458E-9494-4CEB8FD6252B}" type="datetimeFigureOut">
              <a:rPr lang="en-US" smtClean="0"/>
              <a:t>11/20/2023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A2FAB-E51F-4981-AC8F-E9DC49719C77}" type="slidenum">
              <a:rPr lang="en-US" smtClean="0"/>
              <a:t>‹#›</a:t>
            </a:fld>
            <a:endParaRPr lang="en-US"/>
          </a:p>
        </p:txBody>
      </p:sp>
    </p:spTree>
    <p:extLst>
      <p:ext uri="{BB962C8B-B14F-4D97-AF65-F5344CB8AC3E}">
        <p14:creationId xmlns:p14="http://schemas.microsoft.com/office/powerpoint/2010/main" val="15241362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nces.ed.gov/programs/coe/indicator_cha.asp"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bwMode="grayWhite">
      <p:bgPr>
        <a:solidFill>
          <a:schemeClr val="bg1"/>
        </a:solidFill>
        <a:effectLst/>
      </p:bgPr>
    </p:bg>
    <p:spTree>
      <p:nvGrpSpPr>
        <p:cNvPr id="1" name="Shape 87"/>
        <p:cNvGrpSpPr/>
        <p:nvPr/>
      </p:nvGrpSpPr>
      <p:grpSpPr>
        <a:xfrm>
          <a:off x="0" y="0"/>
          <a:ext cx="0" cy="0"/>
          <a:chOff x="0" y="0"/>
          <a:chExt cx="0" cy="0"/>
        </a:xfrm>
      </p:grpSpPr>
      <p:sp>
        <p:nvSpPr>
          <p:cNvPr id="88" name="Google Shape;88;p1"/>
          <p:cNvSpPr/>
          <p:nvPr/>
        </p:nvSpPr>
        <p:spPr>
          <a:xfrm>
            <a:off x="475488" y="0"/>
            <a:ext cx="10910292" cy="6858000"/>
          </a:xfrm>
          <a:prstGeom prst="rect">
            <a:avLst/>
          </a:prstGeom>
          <a:gradFill>
            <a:gsLst>
              <a:gs pos="0">
                <a:srgbClr val="428CCE"/>
              </a:gs>
              <a:gs pos="25000">
                <a:srgbClr val="428CCE"/>
              </a:gs>
              <a:gs pos="94000">
                <a:srgbClr val="3A3838"/>
              </a:gs>
              <a:gs pos="100000">
                <a:srgbClr val="3A3838"/>
              </a:gs>
            </a:gsLst>
            <a:lin ang="4200000" scaled="0"/>
          </a:gra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 name="Google Shape;90;p1"/>
          <p:cNvSpPr txBox="1">
            <a:spLocks noGrp="1"/>
          </p:cNvSpPr>
          <p:nvPr>
            <p:ph type="ctrTitle"/>
          </p:nvPr>
        </p:nvSpPr>
        <p:spPr>
          <a:xfrm>
            <a:off x="3045368" y="2043663"/>
            <a:ext cx="6105194" cy="203105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4700"/>
              <a:buFont typeface="Calibri"/>
              <a:buNone/>
            </a:pPr>
            <a:r>
              <a:rPr lang="en-US" sz="4700">
                <a:solidFill>
                  <a:srgbClr val="FFFFFF"/>
                </a:solidFill>
              </a:rPr>
              <a:t>A National Perspective on Community Colleges</a:t>
            </a:r>
            <a:endParaRPr sz="4700">
              <a:solidFill>
                <a:srgbClr val="FFFFFF"/>
              </a:solidFill>
            </a:endParaRPr>
          </a:p>
        </p:txBody>
      </p:sp>
      <p:sp>
        <p:nvSpPr>
          <p:cNvPr id="91" name="Google Shape;91;p1"/>
          <p:cNvSpPr txBox="1">
            <a:spLocks noGrp="1"/>
          </p:cNvSpPr>
          <p:nvPr>
            <p:ph type="subTitle" idx="1"/>
          </p:nvPr>
        </p:nvSpPr>
        <p:spPr>
          <a:xfrm>
            <a:off x="3045368" y="4074718"/>
            <a:ext cx="6105194" cy="68207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2400"/>
              <a:buNone/>
            </a:pPr>
            <a:r>
              <a:rPr lang="en-US">
                <a:solidFill>
                  <a:srgbClr val="FFFFFF"/>
                </a:solidFill>
              </a:rPr>
              <a:t>The Truman Commission to the Present</a:t>
            </a:r>
            <a:endParaRPr>
              <a:solidFill>
                <a:srgbClr val="FFFFFF"/>
              </a:solidFill>
            </a:endParaRPr>
          </a:p>
        </p:txBody>
      </p:sp>
    </p:spTree>
    <p:extLst>
      <p:ext uri="{BB962C8B-B14F-4D97-AF65-F5344CB8AC3E}">
        <p14:creationId xmlns:p14="http://schemas.microsoft.com/office/powerpoint/2010/main" val="602994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0"/>
          <p:cNvSpPr/>
          <p:nvPr/>
        </p:nvSpPr>
        <p:spPr>
          <a:xfrm>
            <a:off x="321564" y="320040"/>
            <a:ext cx="11548872" cy="6217920"/>
          </a:xfrm>
          <a:prstGeom prst="rect">
            <a:avLst/>
          </a:prstGeom>
          <a:solidFill>
            <a:schemeClr val="dk1">
              <a:alpha val="7843"/>
            </a:schemeClr>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32" name="Google Shape;232;p10"/>
          <p:cNvSpPr txBox="1">
            <a:spLocks noGrp="1"/>
          </p:cNvSpPr>
          <p:nvPr>
            <p:ph type="title"/>
          </p:nvPr>
        </p:nvSpPr>
        <p:spPr>
          <a:xfrm>
            <a:off x="838200" y="963877"/>
            <a:ext cx="3494362" cy="493024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accent1"/>
              </a:buClr>
              <a:buSzPts val="4400"/>
              <a:buFont typeface="Calibri"/>
              <a:buNone/>
            </a:pPr>
            <a:r>
              <a:rPr lang="en-US" sz="5400" dirty="0">
                <a:solidFill>
                  <a:schemeClr val="accent1"/>
                </a:solidFill>
              </a:rPr>
              <a:t>The Community College</a:t>
            </a:r>
            <a:endParaRPr sz="5400" dirty="0">
              <a:solidFill>
                <a:schemeClr val="accent1"/>
              </a:solidFill>
            </a:endParaRPr>
          </a:p>
        </p:txBody>
      </p:sp>
      <p:sp>
        <p:nvSpPr>
          <p:cNvPr id="234" name="Google Shape;234;p10"/>
          <p:cNvSpPr txBox="1">
            <a:spLocks noGrp="1"/>
          </p:cNvSpPr>
          <p:nvPr>
            <p:ph idx="1"/>
          </p:nvPr>
        </p:nvSpPr>
        <p:spPr>
          <a:xfrm>
            <a:off x="4976031" y="963877"/>
            <a:ext cx="6377769" cy="4930246"/>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en-US" sz="2400" dirty="0"/>
              <a:t>"Whatever form the community college takes, its purpose is </a:t>
            </a:r>
            <a:r>
              <a:rPr lang="en-US" sz="2400" b="1" dirty="0"/>
              <a:t>educational service to the entire community</a:t>
            </a:r>
            <a:r>
              <a:rPr lang="en-US" sz="2400" dirty="0"/>
              <a:t>, and this purpose requires of it a variety of functions and programs. It will provide education for the youth of the community certainly, so as to remove geographic and economic barriers to educational opportunity and discover and develop individual talents at low cost and easy access. But in addition, the community college will serve as an active center of adult education. It will attempt to meet the total post-high school needs of its community." (p.68)</a:t>
            </a:r>
            <a:endParaRPr sz="2400" dirty="0"/>
          </a:p>
        </p:txBody>
      </p:sp>
      <p:cxnSp>
        <p:nvCxnSpPr>
          <p:cNvPr id="233" name="Google Shape;233;p10"/>
          <p:cNvCxnSpPr/>
          <p:nvPr/>
        </p:nvCxnSpPr>
        <p:spPr>
          <a:xfrm>
            <a:off x="4654296" y="2057400"/>
            <a:ext cx="0" cy="2743200"/>
          </a:xfrm>
          <a:prstGeom prst="straightConnector1">
            <a:avLst/>
          </a:prstGeom>
          <a:noFill/>
          <a:ln w="19050" cap="flat" cmpd="sng">
            <a:solidFill>
              <a:srgbClr val="262626"/>
            </a:solidFill>
            <a:prstDash val="solid"/>
            <a:miter lim="800000"/>
            <a:headEnd type="none" w="sm" len="sm"/>
            <a:tailEnd type="none" w="sm" len="sm"/>
          </a:ln>
        </p:spPr>
      </p:cxnSp>
    </p:spTree>
    <p:extLst>
      <p:ext uri="{BB962C8B-B14F-4D97-AF65-F5344CB8AC3E}">
        <p14:creationId xmlns:p14="http://schemas.microsoft.com/office/powerpoint/2010/main" val="271582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1"/>
          <p:cNvSpPr/>
          <p:nvPr/>
        </p:nvSpPr>
        <p:spPr>
          <a:xfrm>
            <a:off x="484096" y="470925"/>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40" name="Google Shape;240;p11"/>
          <p:cNvSpPr txBox="1">
            <a:spLocks noGrp="1"/>
          </p:cNvSpPr>
          <p:nvPr>
            <p:ph type="title"/>
          </p:nvPr>
        </p:nvSpPr>
        <p:spPr>
          <a:xfrm>
            <a:off x="863029" y="1012004"/>
            <a:ext cx="3416158" cy="47954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sz="5400" dirty="0">
                <a:solidFill>
                  <a:srgbClr val="FFFFFF"/>
                </a:solidFill>
              </a:rPr>
              <a:t>Today's College Graduate</a:t>
            </a:r>
            <a:endParaRPr sz="5400" dirty="0">
              <a:solidFill>
                <a:srgbClr val="FFFFFF"/>
              </a:solidFill>
            </a:endParaRPr>
          </a:p>
        </p:txBody>
      </p:sp>
      <p:grpSp>
        <p:nvGrpSpPr>
          <p:cNvPr id="241" name="Google Shape;241;p11"/>
          <p:cNvGrpSpPr/>
          <p:nvPr/>
        </p:nvGrpSpPr>
        <p:grpSpPr>
          <a:xfrm>
            <a:off x="5139750" y="1718288"/>
            <a:ext cx="6752533" cy="4962927"/>
            <a:chOff x="-66742" y="1222995"/>
            <a:chExt cx="6752533" cy="3253731"/>
          </a:xfrm>
        </p:grpSpPr>
        <p:sp>
          <p:nvSpPr>
            <p:cNvPr id="244" name="Google Shape;244;p11"/>
            <p:cNvSpPr/>
            <p:nvPr/>
          </p:nvSpPr>
          <p:spPr>
            <a:xfrm>
              <a:off x="53364" y="2938698"/>
              <a:ext cx="1912500" cy="1538028"/>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Google Shape;245;p11"/>
            <p:cNvSpPr txBox="1"/>
            <p:nvPr/>
          </p:nvSpPr>
          <p:spPr>
            <a:xfrm>
              <a:off x="-66742" y="1222995"/>
              <a:ext cx="1912500" cy="1538028"/>
            </a:xfrm>
            <a:prstGeom prst="rect">
              <a:avLst/>
            </a:prstGeom>
            <a:noFill/>
            <a:ln>
              <a:noFill/>
            </a:ln>
          </p:spPr>
          <p:txBody>
            <a:bodyPr spcFirstLastPara="1" wrap="square" lIns="0" tIns="0" rIns="0" bIns="0" anchor="t" anchorCtr="0">
              <a:noAutofit/>
            </a:bodyPr>
            <a:lstStyle/>
            <a:p>
              <a:pPr marL="0" marR="0" lvl="0" indent="0" algn="ctr" defTabSz="457200" rtl="0" eaLnBrk="1" fontAlgn="auto" latinLnBrk="0" hangingPunct="1">
                <a:lnSpc>
                  <a:spcPct val="90000"/>
                </a:lnSpc>
                <a:spcBef>
                  <a:spcPts val="0"/>
                </a:spcBef>
                <a:spcAft>
                  <a:spcPts val="0"/>
                </a:spcAft>
                <a:buClr>
                  <a:prstClr val="black"/>
                </a:buClr>
                <a:buSzPts val="1100"/>
                <a:buFont typeface="Calibri"/>
                <a:buNone/>
                <a:tabLst/>
                <a:defRPr/>
              </a:pPr>
              <a:r>
                <a:rPr kumimoji="0" lang="en-US" sz="1400" b="0" i="0" u="none" strike="noStrike" kern="1200" cap="none" spc="0" normalizeH="0" baseline="0" noProof="0" dirty="0">
                  <a:ln>
                    <a:noFill/>
                  </a:ln>
                  <a:solidFill>
                    <a:prstClr val="black"/>
                  </a:solidFill>
                  <a:effectLst/>
                  <a:uLnTx/>
                  <a:uFillTx/>
                  <a:latin typeface="Calibri"/>
                  <a:ea typeface="Calibri"/>
                  <a:cs typeface="Calibri"/>
                  <a:sym typeface="Calibri"/>
                </a:rPr>
                <a:t>"TOO OFTEN [THEY ARE] "EDUCATED" IN THAT [THEY HAVE] ACQUIRED COMPETENCE IN SOME PARTICULAR OCCUPATIONS, YET FALL SHORT OF THAT HUMAN WHOLENESS AND CIVIC CONSCIENCE WHICH THE COOPERATIVE ACTIVITIES OF CITIZENSHIP REQUIRE." (P.48)</a:t>
              </a:r>
              <a:endParaRPr kumimoji="0"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7" name="Google Shape;247;p11"/>
            <p:cNvSpPr/>
            <p:nvPr/>
          </p:nvSpPr>
          <p:spPr>
            <a:xfrm>
              <a:off x="2922114" y="1657323"/>
              <a:ext cx="669375" cy="669375"/>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Google Shape;248;p11"/>
            <p:cNvSpPr/>
            <p:nvPr/>
          </p:nvSpPr>
          <p:spPr>
            <a:xfrm>
              <a:off x="2300551" y="2938698"/>
              <a:ext cx="1912500" cy="1538028"/>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Google Shape;249;p11"/>
            <p:cNvSpPr txBox="1"/>
            <p:nvPr/>
          </p:nvSpPr>
          <p:spPr>
            <a:xfrm>
              <a:off x="2359370" y="1222996"/>
              <a:ext cx="1912500" cy="1538028"/>
            </a:xfrm>
            <a:prstGeom prst="rect">
              <a:avLst/>
            </a:prstGeom>
            <a:noFill/>
            <a:ln>
              <a:noFill/>
            </a:ln>
          </p:spPr>
          <p:txBody>
            <a:bodyPr spcFirstLastPara="1" wrap="square" lIns="0" tIns="0" rIns="0" bIns="0" anchor="t" anchorCtr="0">
              <a:noAutofit/>
            </a:bodyPr>
            <a:lstStyle/>
            <a:p>
              <a:pPr marL="0" marR="0" lvl="0" indent="0" algn="ctr" defTabSz="457200" rtl="0" eaLnBrk="1" fontAlgn="auto" latinLnBrk="0" hangingPunct="1">
                <a:lnSpc>
                  <a:spcPct val="90000"/>
                </a:lnSpc>
                <a:spcBef>
                  <a:spcPts val="0"/>
                </a:spcBef>
                <a:spcAft>
                  <a:spcPts val="0"/>
                </a:spcAft>
                <a:buClr>
                  <a:prstClr val="black"/>
                </a:buClr>
                <a:buSzPts val="1100"/>
                <a:buFont typeface="Calibri"/>
                <a:buNone/>
                <a:tabLst/>
                <a:defRPr/>
              </a:pPr>
              <a:r>
                <a:rPr kumimoji="0" lang="en-US" sz="1400" b="0" i="0" u="none" strike="noStrike" kern="1200" cap="none" spc="0" normalizeH="0" baseline="0" noProof="0" dirty="0">
                  <a:ln>
                    <a:noFill/>
                  </a:ln>
                  <a:solidFill>
                    <a:prstClr val="black"/>
                  </a:solidFill>
                  <a:effectLst/>
                  <a:uLnTx/>
                  <a:uFillTx/>
                  <a:latin typeface="Calibri"/>
                  <a:ea typeface="Calibri"/>
                  <a:cs typeface="Calibri"/>
                  <a:sym typeface="Calibri"/>
                </a:rPr>
                <a:t>COLLEGE MUST FIND THE RIGHT RELATIONSHIP BETWEEN SPECIALIZED TRAINING ON THE ONE HAND, AIMING AT A THOUSAND DIFFERENT CAREERS, AND THE TRANSMISSION OF A COMMON CULTURAL HERITAGE TOWARD A COMMON CITIZENSHIP ON THE OTHER." (P.49)</a:t>
              </a:r>
              <a:endParaRPr kumimoji="0"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1" name="Google Shape;251;p11"/>
            <p:cNvSpPr/>
            <p:nvPr/>
          </p:nvSpPr>
          <p:spPr>
            <a:xfrm>
              <a:off x="5169302" y="1657323"/>
              <a:ext cx="669375" cy="669375"/>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Google Shape;252;p11"/>
            <p:cNvSpPr/>
            <p:nvPr/>
          </p:nvSpPr>
          <p:spPr>
            <a:xfrm>
              <a:off x="4547739" y="2938698"/>
              <a:ext cx="1912500" cy="1538028"/>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Google Shape;253;p11"/>
            <p:cNvSpPr txBox="1"/>
            <p:nvPr/>
          </p:nvSpPr>
          <p:spPr>
            <a:xfrm>
              <a:off x="4773291" y="1260134"/>
              <a:ext cx="1912500" cy="1538028"/>
            </a:xfrm>
            <a:prstGeom prst="rect">
              <a:avLst/>
            </a:prstGeom>
            <a:noFill/>
            <a:ln>
              <a:noFill/>
            </a:ln>
          </p:spPr>
          <p:txBody>
            <a:bodyPr spcFirstLastPara="1" wrap="square" lIns="0" tIns="0" rIns="0" bIns="0" anchor="t" anchorCtr="0">
              <a:noAutofit/>
            </a:bodyPr>
            <a:lstStyle/>
            <a:p>
              <a:pPr marL="0" marR="0" lvl="0" indent="0" algn="ctr" defTabSz="457200" rtl="0" eaLnBrk="1" fontAlgn="auto" latinLnBrk="0" hangingPunct="1">
                <a:lnSpc>
                  <a:spcPct val="90000"/>
                </a:lnSpc>
                <a:spcBef>
                  <a:spcPts val="0"/>
                </a:spcBef>
                <a:spcAft>
                  <a:spcPts val="0"/>
                </a:spcAft>
                <a:buClr>
                  <a:prstClr val="black"/>
                </a:buClr>
                <a:buSzPts val="1100"/>
                <a:buFont typeface="Calibri"/>
                <a:buNone/>
                <a:tabLst/>
                <a:defRPr/>
              </a:pPr>
              <a:r>
                <a:rPr kumimoji="0" lang="en-US" sz="1400" b="0" i="0" u="none" strike="noStrike" kern="1200" cap="none" spc="0" normalizeH="0" baseline="0" noProof="0" dirty="0">
                  <a:ln>
                    <a:noFill/>
                  </a:ln>
                  <a:solidFill>
                    <a:prstClr val="black"/>
                  </a:solidFill>
                  <a:effectLst/>
                  <a:uLnTx/>
                  <a:uFillTx/>
                  <a:latin typeface="Calibri"/>
                  <a:ea typeface="Calibri"/>
                  <a:cs typeface="Calibri"/>
                  <a:sym typeface="Calibri"/>
                </a:rPr>
                <a:t>"IT IS URGENTLY IMPORTANT IN AMERICAN EDUCATION TODAY THAT THE AGE-OLD DISTINCTION BETWEEN EDUCATION FOR LIVING AND EDUCATION FOR MAKING A LIVING BE DISCARDED." (P.61)</a:t>
              </a:r>
              <a:endParaRPr kumimoji="0"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958985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2"/>
          <p:cNvSpPr/>
          <p:nvPr/>
        </p:nvSpPr>
        <p:spPr>
          <a:xfrm>
            <a:off x="484096" y="470925"/>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259" name="Google Shape;259;p12"/>
          <p:cNvSpPr txBox="1">
            <a:spLocks noGrp="1"/>
          </p:cNvSpPr>
          <p:nvPr>
            <p:ph type="title"/>
          </p:nvPr>
        </p:nvSpPr>
        <p:spPr>
          <a:xfrm>
            <a:off x="863029" y="1012004"/>
            <a:ext cx="3416158" cy="47954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sz="4800" dirty="0">
                <a:solidFill>
                  <a:srgbClr val="FFFFFF"/>
                </a:solidFill>
              </a:rPr>
              <a:t>Growing the National System</a:t>
            </a:r>
            <a:endParaRPr sz="4800" dirty="0">
              <a:solidFill>
                <a:srgbClr val="FFFFFF"/>
              </a:solidFill>
            </a:endParaRPr>
          </a:p>
        </p:txBody>
      </p:sp>
      <p:grpSp>
        <p:nvGrpSpPr>
          <p:cNvPr id="260" name="Google Shape;260;p12"/>
          <p:cNvGrpSpPr/>
          <p:nvPr/>
        </p:nvGrpSpPr>
        <p:grpSpPr>
          <a:xfrm>
            <a:off x="5194301" y="603537"/>
            <a:ext cx="6513603" cy="5876230"/>
            <a:chOff x="0" y="4597"/>
            <a:chExt cx="6513603" cy="5876230"/>
          </a:xfrm>
        </p:grpSpPr>
        <p:sp>
          <p:nvSpPr>
            <p:cNvPr id="261" name="Google Shape;261;p12"/>
            <p:cNvSpPr/>
            <p:nvPr/>
          </p:nvSpPr>
          <p:spPr>
            <a:xfrm>
              <a:off x="0" y="4597"/>
              <a:ext cx="6513603" cy="979371"/>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Google Shape;262;p12"/>
            <p:cNvSpPr/>
            <p:nvPr/>
          </p:nvSpPr>
          <p:spPr>
            <a:xfrm>
              <a:off x="296259" y="224956"/>
              <a:ext cx="538654" cy="53865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Google Shape;263;p12"/>
            <p:cNvSpPr/>
            <p:nvPr/>
          </p:nvSpPr>
          <p:spPr>
            <a:xfrm>
              <a:off x="1131174" y="4597"/>
              <a:ext cx="5382429" cy="979371"/>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Google Shape;264;p12"/>
            <p:cNvSpPr txBox="1"/>
            <p:nvPr/>
          </p:nvSpPr>
          <p:spPr>
            <a:xfrm>
              <a:off x="1131174" y="4597"/>
              <a:ext cx="5382429" cy="979371"/>
            </a:xfrm>
            <a:prstGeom prst="rect">
              <a:avLst/>
            </a:prstGeom>
            <a:noFill/>
            <a:ln>
              <a:noFill/>
            </a:ln>
          </p:spPr>
          <p:txBody>
            <a:bodyPr spcFirstLastPara="1" wrap="square" lIns="103650" tIns="103650" rIns="103650" bIns="103650" anchor="ctr" anchorCtr="0">
              <a:noAutofit/>
            </a:bodyPr>
            <a:lstStyle/>
            <a:p>
              <a:pPr marL="0" marR="0" lvl="0" indent="0" algn="l" defTabSz="457200" rtl="0" eaLnBrk="1" fontAlgn="auto" latinLnBrk="0" hangingPunct="1">
                <a:lnSpc>
                  <a:spcPct val="90000"/>
                </a:lnSpc>
                <a:spcBef>
                  <a:spcPts val="0"/>
                </a:spcBef>
                <a:spcAft>
                  <a:spcPts val="0"/>
                </a:spcAft>
                <a:buClr>
                  <a:prstClr val="black"/>
                </a:buClr>
                <a:buSzPts val="1800"/>
                <a:buFont typeface="Calibri"/>
                <a:buNone/>
                <a:tabLst/>
                <a:defRPr/>
              </a:pPr>
              <a:r>
                <a:rPr kumimoji="0" lang="en-US" sz="2400" b="0" i="0" u="none" strike="noStrike" kern="1200" cap="none" spc="0" normalizeH="0" baseline="0" noProof="0" dirty="0">
                  <a:ln>
                    <a:noFill/>
                  </a:ln>
                  <a:solidFill>
                    <a:prstClr val="black"/>
                  </a:solidFill>
                  <a:effectLst/>
                  <a:uLnTx/>
                  <a:uFillTx/>
                  <a:latin typeface="Calibri"/>
                  <a:ea typeface="Calibri"/>
                  <a:cs typeface="Calibri"/>
                  <a:sym typeface="Calibri"/>
                </a:rPr>
                <a:t>Joliet Junior College (1901) William Rainey Harper and Stanley Brown</a:t>
              </a: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5" name="Google Shape;265;p12"/>
            <p:cNvSpPr/>
            <p:nvPr/>
          </p:nvSpPr>
          <p:spPr>
            <a:xfrm>
              <a:off x="0" y="1228812"/>
              <a:ext cx="6513603" cy="979371"/>
            </a:xfrm>
            <a:prstGeom prst="roundRect">
              <a:avLst>
                <a:gd name="adj" fmla="val 10000"/>
              </a:avLst>
            </a:prstGeom>
            <a:solidFill>
              <a:schemeClr val="accent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Google Shape;266;p12"/>
            <p:cNvSpPr/>
            <p:nvPr/>
          </p:nvSpPr>
          <p:spPr>
            <a:xfrm>
              <a:off x="296259" y="1449171"/>
              <a:ext cx="538654" cy="53865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Google Shape;267;p12"/>
            <p:cNvSpPr/>
            <p:nvPr/>
          </p:nvSpPr>
          <p:spPr>
            <a:xfrm>
              <a:off x="1131174" y="1228812"/>
              <a:ext cx="5382429" cy="979371"/>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Google Shape;268;p12"/>
            <p:cNvSpPr txBox="1"/>
            <p:nvPr/>
          </p:nvSpPr>
          <p:spPr>
            <a:xfrm>
              <a:off x="1131174" y="1228812"/>
              <a:ext cx="5382429" cy="979371"/>
            </a:xfrm>
            <a:prstGeom prst="rect">
              <a:avLst/>
            </a:prstGeom>
            <a:noFill/>
            <a:ln>
              <a:noFill/>
            </a:ln>
          </p:spPr>
          <p:txBody>
            <a:bodyPr spcFirstLastPara="1" wrap="square" lIns="103650" tIns="103650" rIns="103650" bIns="103650" anchor="ctr" anchorCtr="0">
              <a:noAutofit/>
            </a:bodyPr>
            <a:lstStyle/>
            <a:p>
              <a:pPr marL="0" marR="0" lvl="0" indent="0" algn="l" defTabSz="457200" rtl="0" eaLnBrk="1" fontAlgn="auto" latinLnBrk="0" hangingPunct="1">
                <a:lnSpc>
                  <a:spcPct val="90000"/>
                </a:lnSpc>
                <a:spcBef>
                  <a:spcPts val="0"/>
                </a:spcBef>
                <a:spcAft>
                  <a:spcPts val="0"/>
                </a:spcAft>
                <a:buClr>
                  <a:prstClr val="black"/>
                </a:buClr>
                <a:buSzPts val="1800"/>
                <a:buFont typeface="Calibri"/>
                <a:buNone/>
                <a:tabLst/>
                <a:defRPr/>
              </a:pPr>
              <a:r>
                <a:rPr kumimoji="0" lang="en-US" sz="2400" b="0" i="0" u="none" strike="noStrike" kern="1200" cap="none" spc="0" normalizeH="0" baseline="0" noProof="0" dirty="0">
                  <a:ln>
                    <a:noFill/>
                  </a:ln>
                  <a:solidFill>
                    <a:prstClr val="black"/>
                  </a:solidFill>
                  <a:effectLst/>
                  <a:uLnTx/>
                  <a:uFillTx/>
                  <a:latin typeface="Calibri"/>
                  <a:ea typeface="Calibri"/>
                  <a:cs typeface="Calibri"/>
                  <a:sym typeface="Calibri"/>
                </a:rPr>
                <a:t>1931 Illinois first Junior College Act</a:t>
              </a: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9" name="Google Shape;269;p12"/>
            <p:cNvSpPr/>
            <p:nvPr/>
          </p:nvSpPr>
          <p:spPr>
            <a:xfrm>
              <a:off x="0" y="2453027"/>
              <a:ext cx="6513603" cy="979371"/>
            </a:xfrm>
            <a:prstGeom prst="roundRect">
              <a:avLst>
                <a:gd name="adj" fmla="val 10000"/>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Google Shape;270;p12"/>
            <p:cNvSpPr/>
            <p:nvPr/>
          </p:nvSpPr>
          <p:spPr>
            <a:xfrm>
              <a:off x="296259" y="2673385"/>
              <a:ext cx="538654" cy="538654"/>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Google Shape;271;p12"/>
            <p:cNvSpPr/>
            <p:nvPr/>
          </p:nvSpPr>
          <p:spPr>
            <a:xfrm>
              <a:off x="1131174" y="2453027"/>
              <a:ext cx="5382429" cy="979371"/>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Google Shape;272;p12"/>
            <p:cNvSpPr txBox="1"/>
            <p:nvPr/>
          </p:nvSpPr>
          <p:spPr>
            <a:xfrm>
              <a:off x="1131174" y="2453027"/>
              <a:ext cx="5382429" cy="979371"/>
            </a:xfrm>
            <a:prstGeom prst="rect">
              <a:avLst/>
            </a:prstGeom>
            <a:noFill/>
            <a:ln>
              <a:noFill/>
            </a:ln>
          </p:spPr>
          <p:txBody>
            <a:bodyPr spcFirstLastPara="1" wrap="square" lIns="103650" tIns="103650" rIns="103650" bIns="103650" anchor="ctr" anchorCtr="0">
              <a:noAutofit/>
            </a:bodyPr>
            <a:lstStyle/>
            <a:p>
              <a:pPr marL="0" marR="0" lvl="0" indent="0" algn="l" defTabSz="457200" rtl="0" eaLnBrk="1" fontAlgn="auto" latinLnBrk="0" hangingPunct="1">
                <a:lnSpc>
                  <a:spcPct val="90000"/>
                </a:lnSpc>
                <a:spcBef>
                  <a:spcPts val="0"/>
                </a:spcBef>
                <a:spcAft>
                  <a:spcPts val="0"/>
                </a:spcAft>
                <a:buClr>
                  <a:prstClr val="black"/>
                </a:buClr>
                <a:buSzPts val="1800"/>
                <a:buFont typeface="Calibri"/>
                <a:buNone/>
                <a:tabLst/>
                <a:defRPr/>
              </a:pPr>
              <a:r>
                <a:rPr kumimoji="0" lang="en-US" sz="2400" b="0" i="0" u="none" strike="noStrike" kern="1200" cap="none" spc="0" normalizeH="0" baseline="0" noProof="0" dirty="0">
                  <a:ln>
                    <a:noFill/>
                  </a:ln>
                  <a:solidFill>
                    <a:prstClr val="black"/>
                  </a:solidFill>
                  <a:effectLst/>
                  <a:uLnTx/>
                  <a:uFillTx/>
                  <a:latin typeface="Calibri"/>
                  <a:ea typeface="Calibri"/>
                  <a:cs typeface="Calibri"/>
                  <a:sym typeface="Calibri"/>
                </a:rPr>
                <a:t>1940 12 public junior colleges in Illinois</a:t>
              </a: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3" name="Google Shape;273;p12"/>
            <p:cNvSpPr/>
            <p:nvPr/>
          </p:nvSpPr>
          <p:spPr>
            <a:xfrm>
              <a:off x="0" y="3677241"/>
              <a:ext cx="6513603" cy="979371"/>
            </a:xfrm>
            <a:prstGeom prst="roundRect">
              <a:avLst>
                <a:gd name="adj" fmla="val 10000"/>
              </a:avLst>
            </a:prstGeom>
            <a:solidFill>
              <a:srgbClr val="4372C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Google Shape;274;p12"/>
            <p:cNvSpPr/>
            <p:nvPr/>
          </p:nvSpPr>
          <p:spPr>
            <a:xfrm>
              <a:off x="296259" y="3897600"/>
              <a:ext cx="538654" cy="538654"/>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Google Shape;275;p12"/>
            <p:cNvSpPr/>
            <p:nvPr/>
          </p:nvSpPr>
          <p:spPr>
            <a:xfrm>
              <a:off x="1131174" y="3677241"/>
              <a:ext cx="5382429" cy="979371"/>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Google Shape;276;p12"/>
            <p:cNvSpPr txBox="1"/>
            <p:nvPr/>
          </p:nvSpPr>
          <p:spPr>
            <a:xfrm>
              <a:off x="1131174" y="3677241"/>
              <a:ext cx="5382429" cy="979371"/>
            </a:xfrm>
            <a:prstGeom prst="rect">
              <a:avLst/>
            </a:prstGeom>
            <a:noFill/>
            <a:ln>
              <a:noFill/>
            </a:ln>
          </p:spPr>
          <p:txBody>
            <a:bodyPr spcFirstLastPara="1" wrap="square" lIns="103650" tIns="103650" rIns="103650" bIns="103650" anchor="ctr" anchorCtr="0">
              <a:noAutofit/>
            </a:bodyPr>
            <a:lstStyle/>
            <a:p>
              <a:pPr marL="0" marR="0" lvl="0" indent="0" algn="l" defTabSz="457200" rtl="0" eaLnBrk="1" fontAlgn="auto" latinLnBrk="0" hangingPunct="1">
                <a:lnSpc>
                  <a:spcPct val="90000"/>
                </a:lnSpc>
                <a:spcBef>
                  <a:spcPts val="0"/>
                </a:spcBef>
                <a:spcAft>
                  <a:spcPts val="0"/>
                </a:spcAft>
                <a:buClr>
                  <a:prstClr val="black"/>
                </a:buClr>
                <a:buSzPts val="1800"/>
                <a:buFont typeface="Calibri"/>
                <a:buNone/>
                <a:tabLst/>
                <a:defRPr/>
              </a:pPr>
              <a:r>
                <a:rPr kumimoji="0" lang="en-US" sz="2400" b="0" i="0" u="none" strike="noStrike" kern="1200" cap="none" spc="0" normalizeH="0" baseline="0" noProof="0" dirty="0">
                  <a:ln>
                    <a:noFill/>
                  </a:ln>
                  <a:solidFill>
                    <a:prstClr val="black"/>
                  </a:solidFill>
                  <a:effectLst/>
                  <a:uLnTx/>
                  <a:uFillTx/>
                  <a:latin typeface="Calibri"/>
                  <a:ea typeface="Calibri"/>
                  <a:cs typeface="Calibri"/>
                  <a:sym typeface="Calibri"/>
                </a:rPr>
                <a:t>1947 AAJC enrollment had grown from less than 51,000 in 1927-8 to more than 400,000 in 1946-7 (Higher Ed. V.2, p.8)</a:t>
              </a: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7" name="Google Shape;277;p12"/>
            <p:cNvSpPr/>
            <p:nvPr/>
          </p:nvSpPr>
          <p:spPr>
            <a:xfrm>
              <a:off x="0" y="4901456"/>
              <a:ext cx="6513603" cy="979371"/>
            </a:xfrm>
            <a:prstGeom prst="roundRect">
              <a:avLst>
                <a:gd name="adj" fmla="val 10000"/>
              </a:avLst>
            </a:prstGeom>
            <a:solidFill>
              <a:schemeClr val="accent6"/>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Google Shape;278;p12"/>
            <p:cNvSpPr/>
            <p:nvPr/>
          </p:nvSpPr>
          <p:spPr>
            <a:xfrm>
              <a:off x="296259" y="5121814"/>
              <a:ext cx="538654" cy="538654"/>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Google Shape;279;p12"/>
            <p:cNvSpPr/>
            <p:nvPr/>
          </p:nvSpPr>
          <p:spPr>
            <a:xfrm>
              <a:off x="1131174" y="4901456"/>
              <a:ext cx="5382429" cy="979371"/>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Google Shape;280;p12"/>
            <p:cNvSpPr txBox="1"/>
            <p:nvPr/>
          </p:nvSpPr>
          <p:spPr>
            <a:xfrm>
              <a:off x="1131174" y="4901456"/>
              <a:ext cx="5382429" cy="979371"/>
            </a:xfrm>
            <a:prstGeom prst="rect">
              <a:avLst/>
            </a:prstGeom>
            <a:noFill/>
            <a:ln>
              <a:noFill/>
            </a:ln>
          </p:spPr>
          <p:txBody>
            <a:bodyPr spcFirstLastPara="1" wrap="square" lIns="103650" tIns="103650" rIns="103650" bIns="103650" anchor="ctr" anchorCtr="0">
              <a:noAutofit/>
            </a:bodyPr>
            <a:lstStyle/>
            <a:p>
              <a:pPr marL="0" marR="0" lvl="0" indent="0" algn="l" defTabSz="457200" rtl="0" eaLnBrk="1" fontAlgn="auto" latinLnBrk="0" hangingPunct="1">
                <a:lnSpc>
                  <a:spcPct val="90000"/>
                </a:lnSpc>
                <a:spcBef>
                  <a:spcPts val="0"/>
                </a:spcBef>
                <a:spcAft>
                  <a:spcPts val="0"/>
                </a:spcAft>
                <a:buClr>
                  <a:prstClr val="black"/>
                </a:buClr>
                <a:buSzPts val="1800"/>
                <a:buFont typeface="Calibri"/>
                <a:buNone/>
                <a:tabLst/>
                <a:defRPr/>
              </a:pPr>
              <a:r>
                <a:rPr kumimoji="0" lang="en-US" sz="2400" b="0" i="0" u="none" strike="noStrike" kern="1200" cap="none" spc="0" normalizeH="0" baseline="0" noProof="0" dirty="0">
                  <a:ln>
                    <a:noFill/>
                  </a:ln>
                  <a:solidFill>
                    <a:prstClr val="black"/>
                  </a:solidFill>
                  <a:effectLst/>
                  <a:uLnTx/>
                  <a:uFillTx/>
                  <a:latin typeface="Calibri"/>
                  <a:ea typeface="Calibri"/>
                  <a:cs typeface="Calibri"/>
                  <a:sym typeface="Calibri"/>
                </a:rPr>
                <a:t>Addition of vocational mission. "Such an institution is not well characterized by the name "junior" college." (p.9)</a:t>
              </a:r>
              <a:endParaRPr kumimoji="0"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45673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6"/>
          <p:cNvSpPr/>
          <p:nvPr/>
        </p:nvSpPr>
        <p:spPr>
          <a:xfrm>
            <a:off x="321564" y="175937"/>
            <a:ext cx="11548872" cy="6587800"/>
          </a:xfrm>
          <a:prstGeom prst="rect">
            <a:avLst/>
          </a:prstGeom>
          <a:solidFill>
            <a:schemeClr val="dk1">
              <a:alpha val="7843"/>
            </a:schemeClr>
          </a:solidFill>
          <a:ln>
            <a:noFill/>
          </a:ln>
        </p:spPr>
        <p:txBody>
          <a:bodyPr spcFirstLastPara="1" wrap="square" lIns="91425" tIns="45700" rIns="91425" bIns="4570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Arial"/>
                <a:cs typeface="Arial"/>
              </a:rPr>
              <a:t>Today's college student is decidedly nontraditional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Arial"/>
                <a:cs typeface="Arial"/>
              </a:rPr>
              <a:t>(College Students Aren't Who You Think They Are  By Elissa </a:t>
            </a:r>
            <a:r>
              <a:rPr kumimoji="0" lang="en-US" sz="1600" b="1" i="0" u="none" strike="noStrike" kern="1200" cap="none" spc="0" normalizeH="0" baseline="0" noProof="0" dirty="0" err="1">
                <a:ln>
                  <a:noFill/>
                </a:ln>
                <a:solidFill>
                  <a:prstClr val="black"/>
                </a:solidFill>
                <a:effectLst/>
                <a:uLnTx/>
                <a:uFillTx/>
                <a:latin typeface="Calibri"/>
                <a:ea typeface="Arial"/>
                <a:cs typeface="Arial"/>
              </a:rPr>
              <a:t>Nadworny</a:t>
            </a:r>
            <a:r>
              <a:rPr kumimoji="0" lang="en-US" sz="1600" b="1" i="0" u="none" strike="noStrike" kern="1200" cap="none" spc="0" normalizeH="0" baseline="0" noProof="0" dirty="0">
                <a:ln>
                  <a:noFill/>
                </a:ln>
                <a:solidFill>
                  <a:prstClr val="black"/>
                </a:solidFill>
                <a:effectLst/>
                <a:uLnTx/>
                <a:uFillTx/>
                <a:latin typeface="Calibri"/>
                <a:ea typeface="Arial"/>
                <a:cs typeface="Arial"/>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Arial"/>
              <a:cs typeface="Arial"/>
            </a:endParaRP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a:ea typeface="Arial"/>
                <a:cs typeface="Arial"/>
              </a:rPr>
              <a:t>Financially independent from their parents ​</a:t>
            </a: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a:ea typeface="Arial"/>
                <a:cs typeface="Arial"/>
              </a:rPr>
              <a:t>Having a child or other dependent ​</a:t>
            </a: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a:ea typeface="Arial"/>
                <a:cs typeface="Arial"/>
              </a:rPr>
              <a:t>Being a single caregiver ​</a:t>
            </a: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a:ea typeface="Arial"/>
                <a:cs typeface="Arial"/>
              </a:rPr>
              <a:t>Lacking a traditional high school diploma ​</a:t>
            </a: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a:ea typeface="Arial"/>
                <a:cs typeface="Arial"/>
              </a:rPr>
              <a:t>Delaying postsecondary enrollment ​</a:t>
            </a: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a:ea typeface="Arial"/>
                <a:cs typeface="Arial"/>
              </a:rPr>
              <a:t>Attending school part time ​</a:t>
            </a: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a:ea typeface="Arial"/>
                <a:cs typeface="Arial"/>
              </a:rPr>
              <a:t>Being employed full time</a:t>
            </a:r>
            <a:r>
              <a:rPr kumimoji="0" lang="en-US" sz="2000" b="1" i="0" u="none" strike="noStrike" kern="1200" cap="none" spc="0" normalizeH="0" baseline="0" noProof="0" dirty="0">
                <a:ln>
                  <a:noFill/>
                </a:ln>
                <a:solidFill>
                  <a:prstClr val="black"/>
                </a:solidFill>
                <a:effectLst/>
                <a:uLnTx/>
                <a:uFillTx/>
                <a:latin typeface="Calibri"/>
                <a:ea typeface="Arial"/>
                <a:cs typeface="Arial"/>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a:ea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Arial"/>
                <a:cs typeface="Arial"/>
              </a:rPr>
              <a:t>​</a:t>
            </a:r>
            <a:r>
              <a:rPr kumimoji="0" lang="en-US" sz="1600" b="0" i="0" u="none" strike="noStrike" kern="1200" cap="none" spc="0" normalizeH="0" baseline="0" noProof="0" dirty="0">
                <a:ln>
                  <a:noFill/>
                </a:ln>
                <a:solidFill>
                  <a:prstClr val="black"/>
                </a:solidFill>
                <a:effectLst/>
                <a:uLnTx/>
                <a:uFillTx/>
                <a:latin typeface="Calibri"/>
                <a:ea typeface="Arial"/>
                <a:cs typeface="Arial"/>
              </a:rPr>
              <a:t>Close to 74 percent of undergrads fall into one of these categories — and about a third have two or three. 17 million Americans enrolled in undergraduate higher education </a:t>
            </a:r>
            <a:r>
              <a:rPr kumimoji="0" lang="en-US" sz="1600" b="0" i="0" u="none" strike="noStrike" kern="1200" cap="none" spc="0" normalizeH="0" baseline="0" noProof="0" dirty="0">
                <a:ln>
                  <a:noFill/>
                </a:ln>
                <a:solidFill>
                  <a:srgbClr val="0563C1"/>
                </a:solidFill>
                <a:effectLst/>
                <a:uLnTx/>
                <a:uFillTx/>
                <a:latin typeface="Calibri"/>
                <a:ea typeface="Arial"/>
                <a:cs typeface="Arial"/>
                <a:hlinkClick r:id="rId3"/>
              </a:rPr>
              <a:t>National Center for Education Statistics.</a:t>
            </a:r>
            <a:r>
              <a:rPr kumimoji="0" lang="en-US" sz="1600" b="0" i="0" u="none" strike="noStrike" kern="1200" cap="none" spc="0" normalizeH="0" baseline="0" noProof="0" dirty="0">
                <a:ln>
                  <a:noFill/>
                </a:ln>
                <a:solidFill>
                  <a:prstClr val="black"/>
                </a:solidFill>
                <a:effectLst/>
                <a:uLnTx/>
                <a:uFillTx/>
                <a:latin typeface="Calibri"/>
                <a:ea typeface="Arial"/>
                <a:cs typeface="Arial"/>
              </a:rPr>
              <a:t>  ​</a:t>
            </a:r>
          </a:p>
          <a:p>
            <a:pPr marL="0" marR="0" lvl="0" indent="0" algn="l" defTabSz="457200" rtl="0" eaLnBrk="1" fontAlgn="auto" latinLnBrk="0" hangingPunct="1">
              <a:lnSpc>
                <a:spcPct val="100000"/>
              </a:lnSpc>
              <a:spcBef>
                <a:spcPts val="0"/>
              </a:spcBef>
              <a:spcAft>
                <a:spcPts val="0"/>
              </a:spcAft>
              <a:buClrTx/>
              <a:buSzTx/>
              <a:buFontTx/>
              <a:buChar char="•"/>
              <a:tabLst/>
              <a:defRPr/>
            </a:pPr>
            <a:endParaRPr kumimoji="0" lang="en-US" sz="2000" b="0" i="0" u="none" strike="noStrike" kern="1200" cap="none" spc="0" normalizeH="0" baseline="0" noProof="0" dirty="0">
              <a:ln>
                <a:noFill/>
              </a:ln>
              <a:solidFill>
                <a:prstClr val="black"/>
              </a:solidFill>
              <a:effectLst/>
              <a:uLnTx/>
              <a:uFillTx/>
              <a:latin typeface="Calibri"/>
              <a:ea typeface="Arial"/>
              <a:cs typeface="Arial"/>
            </a:endParaRP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a:ea typeface="Arial"/>
                <a:cs typeface="Arial"/>
              </a:rPr>
              <a:t>1 in 5 is at least 30 years old ​(Fall 2021 37% over 25)</a:t>
            </a: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a:ea typeface="Arial"/>
                <a:cs typeface="Arial"/>
              </a:rPr>
              <a:t>About half are financially independent from their parents ​</a:t>
            </a: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a:ea typeface="Arial"/>
                <a:cs typeface="Arial"/>
              </a:rPr>
              <a:t>1 in 4 is caring for a child ​</a:t>
            </a: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a:ea typeface="Arial"/>
                <a:cs typeface="Arial"/>
              </a:rPr>
              <a:t>47 percent go to school part time at some point ​</a:t>
            </a: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a:ea typeface="Arial"/>
                <a:cs typeface="Arial"/>
              </a:rPr>
              <a:t>A quarter take a year off before starting school ​</a:t>
            </a: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a:ea typeface="Arial"/>
                <a:cs typeface="Arial"/>
              </a:rPr>
              <a:t>2 out of 5 attend a two-year community college ​</a:t>
            </a:r>
          </a:p>
          <a:p>
            <a:pPr marL="0" marR="0" lvl="0" indent="0" algn="l" defTabSz="457200" rtl="0" eaLnBrk="1" fontAlgn="auto" latinLnBrk="0" hangingPunct="1">
              <a:lnSpc>
                <a:spcPct val="100000"/>
              </a:lnSpc>
              <a:spcBef>
                <a:spcPts val="0"/>
              </a:spcBef>
              <a:spcAft>
                <a:spcPts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Calibri"/>
                <a:ea typeface="Arial"/>
                <a:cs typeface="Arial"/>
              </a:rPr>
              <a:t>44 percent have parents who never completed a bachelor's degree ​</a:t>
            </a:r>
            <a:endParaRPr kumimoji="0" sz="2000" b="0" i="0" u="none" strike="noStrike" kern="1200" cap="none" spc="0" normalizeH="0" baseline="0" noProof="0" dirty="0">
              <a:ln>
                <a:noFill/>
              </a:ln>
              <a:solidFill>
                <a:prstClr val="white"/>
              </a:solidFill>
              <a:effectLst/>
              <a:uLnTx/>
              <a:uFillTx/>
              <a:latin typeface="Calibri"/>
              <a:ea typeface="Calibri"/>
              <a:cs typeface="Calibri"/>
            </a:endParaRPr>
          </a:p>
        </p:txBody>
      </p:sp>
    </p:spTree>
    <p:extLst>
      <p:ext uri="{BB962C8B-B14F-4D97-AF65-F5344CB8AC3E}">
        <p14:creationId xmlns:p14="http://schemas.microsoft.com/office/powerpoint/2010/main" val="2597221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BC4869-1687-4935-8AA3-BC77347105ED}"/>
              </a:ext>
            </a:extLst>
          </p:cNvPr>
          <p:cNvSpPr/>
          <p:nvPr/>
        </p:nvSpPr>
        <p:spPr>
          <a:xfrm>
            <a:off x="633984" y="1840993"/>
            <a:ext cx="8510016" cy="286232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 fall 2021, approximately 10.8 million undergraduate students (70 percent) enrolled at 4-year institutions and 4.7 million undergraduate students (30 percent) enrolled at 2-year institutions.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4-year institutions,7.9 million (73 percent) attended full time; and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2.9 million (27 percent) attended part time.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2-year institutions,1.6 million (35 percent) attended full time; and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3.0 million (</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65 percent</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attended part time.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(https://nces.ed.gov/programs/coe/indicator/csb/postsecondary-students)</a:t>
            </a:r>
          </a:p>
        </p:txBody>
      </p:sp>
      <p:sp>
        <p:nvSpPr>
          <p:cNvPr id="3" name="Title 2">
            <a:extLst>
              <a:ext uri="{FF2B5EF4-FFF2-40B4-BE49-F238E27FC236}">
                <a16:creationId xmlns:a16="http://schemas.microsoft.com/office/drawing/2014/main" id="{0A927150-5B60-4616-BEF2-E8588088BA68}"/>
              </a:ext>
            </a:extLst>
          </p:cNvPr>
          <p:cNvSpPr>
            <a:spLocks noGrp="1"/>
          </p:cNvSpPr>
          <p:nvPr>
            <p:ph type="title"/>
          </p:nvPr>
        </p:nvSpPr>
        <p:spPr/>
        <p:txBody>
          <a:bodyPr/>
          <a:lstStyle/>
          <a:p>
            <a:r>
              <a:rPr lang="en-US" dirty="0"/>
              <a:t>Impact on Attendance</a:t>
            </a:r>
          </a:p>
        </p:txBody>
      </p:sp>
    </p:spTree>
    <p:extLst>
      <p:ext uri="{BB962C8B-B14F-4D97-AF65-F5344CB8AC3E}">
        <p14:creationId xmlns:p14="http://schemas.microsoft.com/office/powerpoint/2010/main" val="3563405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516B97B-F0F0-A7B2-C128-4B0F0048780A}"/>
              </a:ext>
            </a:extLst>
          </p:cNvPr>
          <p:cNvSpPr txBox="1"/>
          <p:nvPr/>
        </p:nvSpPr>
        <p:spPr>
          <a:xfrm>
            <a:off x="7245532" y="523684"/>
            <a:ext cx="4813072" cy="3686015"/>
          </a:xfrm>
          <a:prstGeom prst="rect">
            <a:avLst/>
          </a:prstGeom>
        </p:spPr>
        <p:txBody>
          <a:bodyPr vert="horz" lIns="91440" tIns="45720" rIns="91440" bIns="45720" rtlCol="0" anchor="b">
            <a:normAutofit/>
          </a:bodyPr>
          <a:lstStyle/>
          <a:p>
            <a:pPr marL="0" marR="0" lvl="0" indent="0" fontAlgn="auto">
              <a:lnSpc>
                <a:spcPct val="85000"/>
              </a:lnSpc>
              <a:spcBef>
                <a:spcPct val="0"/>
              </a:spcBef>
              <a:spcAft>
                <a:spcPts val="600"/>
              </a:spcAft>
              <a:buClrTx/>
              <a:buSzTx/>
              <a:tabLst/>
              <a:defRPr/>
            </a:pPr>
            <a:r>
              <a:rPr kumimoji="0" lang="en-US" sz="8000" b="0" i="0" u="none" strike="noStrike" cap="none" spc="-50" normalizeH="0" noProof="0" dirty="0">
                <a:ln>
                  <a:noFill/>
                </a:ln>
                <a:solidFill>
                  <a:schemeClr val="tx1">
                    <a:lumMod val="85000"/>
                    <a:lumOff val="15000"/>
                  </a:schemeClr>
                </a:solidFill>
                <a:effectLst/>
                <a:uLnTx/>
                <a:uFillTx/>
                <a:latin typeface="Arial Rounded MT Bold" panose="020F0704030504030204" pitchFamily="34" charset="0"/>
                <a:ea typeface="+mj-ea"/>
                <a:cs typeface="+mj-cs"/>
              </a:rPr>
              <a:t>Where We Are Today</a:t>
            </a:r>
          </a:p>
        </p:txBody>
      </p:sp>
      <p:pic>
        <p:nvPicPr>
          <p:cNvPr id="4" name="Picture 3">
            <a:extLst>
              <a:ext uri="{FF2B5EF4-FFF2-40B4-BE49-F238E27FC236}">
                <a16:creationId xmlns:a16="http://schemas.microsoft.com/office/drawing/2014/main" id="{770FF5C3-843A-BB50-B51F-D53916EDDF7C}"/>
              </a:ext>
            </a:extLst>
          </p:cNvPr>
          <p:cNvPicPr>
            <a:picLocks noChangeAspect="1"/>
          </p:cNvPicPr>
          <p:nvPr/>
        </p:nvPicPr>
        <p:blipFill rotWithShape="1">
          <a:blip r:embed="rId3"/>
          <a:srcRect r="-2" b="7697"/>
          <a:stretch/>
        </p:blipFill>
        <p:spPr>
          <a:xfrm>
            <a:off x="234696" y="270593"/>
            <a:ext cx="6302205" cy="5933223"/>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p:spPr>
      </p:pic>
      <p:sp>
        <p:nvSpPr>
          <p:cNvPr id="3" name="Slide Number Placeholder 2">
            <a:extLst>
              <a:ext uri="{FF2B5EF4-FFF2-40B4-BE49-F238E27FC236}">
                <a16:creationId xmlns:a16="http://schemas.microsoft.com/office/drawing/2014/main" id="{984E88F7-F605-6BB5-347F-B13D58C1801B}"/>
              </a:ext>
            </a:extLst>
          </p:cNvPr>
          <p:cNvSpPr>
            <a:spLocks noGrp="1"/>
          </p:cNvSpPr>
          <p:nvPr>
            <p:ph type="sldNum" sz="quarter" idx="12"/>
          </p:nvPr>
        </p:nvSpPr>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9FF96B15-8338-45D5-A943-561235072D66}"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15</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2775060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up of a graph&#10;&#10;Description automatically generated">
            <a:extLst>
              <a:ext uri="{FF2B5EF4-FFF2-40B4-BE49-F238E27FC236}">
                <a16:creationId xmlns:a16="http://schemas.microsoft.com/office/drawing/2014/main" id="{35032143-3E98-BC62-69F6-0741CBB902CC}"/>
              </a:ext>
            </a:extLst>
          </p:cNvPr>
          <p:cNvPicPr>
            <a:picLocks noChangeAspect="1"/>
          </p:cNvPicPr>
          <p:nvPr/>
        </p:nvPicPr>
        <p:blipFill>
          <a:blip r:embed="rId2"/>
          <a:stretch>
            <a:fillRect/>
          </a:stretch>
        </p:blipFill>
        <p:spPr>
          <a:xfrm>
            <a:off x="844468" y="1226554"/>
            <a:ext cx="4744570" cy="4104054"/>
          </a:xfrm>
          <a:prstGeom prst="rect">
            <a:avLst/>
          </a:prstGeom>
        </p:spPr>
      </p:pic>
      <p:pic>
        <p:nvPicPr>
          <p:cNvPr id="4" name="Picture 3" descr="A group of blue circles with white text&#10;&#10;Description automatically generated">
            <a:extLst>
              <a:ext uri="{FF2B5EF4-FFF2-40B4-BE49-F238E27FC236}">
                <a16:creationId xmlns:a16="http://schemas.microsoft.com/office/drawing/2014/main" id="{C84717C2-FDC3-856D-DE69-7F8B1AA59B92}"/>
              </a:ext>
            </a:extLst>
          </p:cNvPr>
          <p:cNvPicPr>
            <a:picLocks noChangeAspect="1"/>
          </p:cNvPicPr>
          <p:nvPr/>
        </p:nvPicPr>
        <p:blipFill>
          <a:blip r:embed="rId3"/>
          <a:stretch>
            <a:fillRect/>
          </a:stretch>
        </p:blipFill>
        <p:spPr>
          <a:xfrm>
            <a:off x="5783483" y="2614222"/>
            <a:ext cx="5564052" cy="1780496"/>
          </a:xfrm>
          <a:prstGeom prst="rect">
            <a:avLst/>
          </a:prstGeom>
          <a:ln w="28575">
            <a:solidFill>
              <a:schemeClr val="accent2">
                <a:lumMod val="75000"/>
              </a:schemeClr>
            </a:solidFill>
          </a:ln>
        </p:spPr>
      </p:pic>
      <p:sp>
        <p:nvSpPr>
          <p:cNvPr id="2" name="Slide Number Placeholder 1">
            <a:extLst>
              <a:ext uri="{FF2B5EF4-FFF2-40B4-BE49-F238E27FC236}">
                <a16:creationId xmlns:a16="http://schemas.microsoft.com/office/drawing/2014/main" id="{D53CC53A-A907-EB93-6970-9101D4160D11}"/>
              </a:ext>
            </a:extLst>
          </p:cNvPr>
          <p:cNvSpPr>
            <a:spLocks noGrp="1"/>
          </p:cNvSpPr>
          <p:nvPr>
            <p:ph type="sldNum" sz="quarter" idx="12"/>
          </p:nvPr>
        </p:nvSpPr>
        <p:spPr/>
        <p:txBody>
          <a:bodyPr>
            <a:normAutofit/>
          </a:bodyPr>
          <a:lstStyle/>
          <a:p>
            <a:pPr>
              <a:spcAft>
                <a:spcPts val="600"/>
              </a:spcAft>
            </a:pPr>
            <a:fld id="{9FF96B15-8338-45D5-A943-561235072D66}" type="slidenum">
              <a:rPr lang="en-US" noProof="0" smtClean="0"/>
              <a:pPr>
                <a:spcAft>
                  <a:spcPts val="600"/>
                </a:spcAft>
              </a:pPr>
              <a:t>16</a:t>
            </a:fld>
            <a:endParaRPr lang="en-US" noProof="0"/>
          </a:p>
        </p:txBody>
      </p:sp>
    </p:spTree>
    <p:extLst>
      <p:ext uri="{BB962C8B-B14F-4D97-AF65-F5344CB8AC3E}">
        <p14:creationId xmlns:p14="http://schemas.microsoft.com/office/powerpoint/2010/main" val="223501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052FFD-D9BE-CD01-AD30-5C9D57BED79A}"/>
              </a:ext>
            </a:extLst>
          </p:cNvPr>
          <p:cNvPicPr>
            <a:picLocks noChangeAspect="1"/>
          </p:cNvPicPr>
          <p:nvPr/>
        </p:nvPicPr>
        <p:blipFill>
          <a:blip r:embed="rId3"/>
          <a:stretch>
            <a:fillRect/>
          </a:stretch>
        </p:blipFill>
        <p:spPr>
          <a:xfrm>
            <a:off x="633999" y="1522766"/>
            <a:ext cx="6275667" cy="3812467"/>
          </a:xfrm>
          <a:prstGeom prst="rect">
            <a:avLst/>
          </a:prstGeom>
        </p:spPr>
      </p:pic>
      <p:sp>
        <p:nvSpPr>
          <p:cNvPr id="5" name="Title 4">
            <a:extLst>
              <a:ext uri="{FF2B5EF4-FFF2-40B4-BE49-F238E27FC236}">
                <a16:creationId xmlns:a16="http://schemas.microsoft.com/office/drawing/2014/main" id="{895B5CAD-74E0-EDD9-8669-56C1F338BE2A}"/>
              </a:ext>
            </a:extLst>
          </p:cNvPr>
          <p:cNvSpPr>
            <a:spLocks noGrp="1"/>
          </p:cNvSpPr>
          <p:nvPr>
            <p:ph type="title"/>
          </p:nvPr>
        </p:nvSpPr>
        <p:spPr>
          <a:xfrm>
            <a:off x="8096885" y="704087"/>
            <a:ext cx="3762323" cy="5170553"/>
          </a:xfrm>
        </p:spPr>
        <p:txBody>
          <a:bodyPr vert="horz" lIns="91440" tIns="45720" rIns="91440" bIns="45720" rtlCol="0" anchor="b">
            <a:normAutofit fontScale="90000"/>
          </a:bodyPr>
          <a:lstStyle/>
          <a:p>
            <a:r>
              <a:rPr lang="en-US" sz="4000" dirty="0">
                <a:ln w="0"/>
                <a:solidFill>
                  <a:sysClr val="windowText" lastClr="000000"/>
                </a:solidFill>
                <a:effectLst>
                  <a:outerShdw blurRad="38100" dist="19050" dir="2700000" algn="tl" rotWithShape="0">
                    <a:schemeClr val="dk1">
                      <a:alpha val="40000"/>
                    </a:schemeClr>
                  </a:outerShdw>
                </a:effectLst>
                <a:latin typeface="Arial Rounded MT Bold" panose="020F0704030504030204" pitchFamily="34" charset="0"/>
              </a:rPr>
              <a:t>STUDENTS ARE COMING.</a:t>
            </a:r>
            <a:br>
              <a:rPr lang="en-US" sz="4000" dirty="0">
                <a:ln w="0"/>
                <a:solidFill>
                  <a:sysClr val="windowText" lastClr="000000"/>
                </a:solidFill>
                <a:effectLst>
                  <a:outerShdw blurRad="38100" dist="19050" dir="2700000" algn="tl" rotWithShape="0">
                    <a:schemeClr val="dk1">
                      <a:alpha val="40000"/>
                    </a:schemeClr>
                  </a:outerShdw>
                </a:effectLst>
                <a:latin typeface="Arial Rounded MT Bold" panose="020F0704030504030204" pitchFamily="34" charset="0"/>
              </a:rPr>
            </a:br>
            <a:br>
              <a:rPr lang="en-US" sz="4000" dirty="0">
                <a:ln w="0"/>
                <a:solidFill>
                  <a:sysClr val="windowText" lastClr="000000"/>
                </a:solidFill>
                <a:effectLst>
                  <a:outerShdw blurRad="38100" dist="19050" dir="2700000" algn="tl" rotWithShape="0">
                    <a:schemeClr val="dk1">
                      <a:alpha val="40000"/>
                    </a:schemeClr>
                  </a:outerShdw>
                </a:effectLst>
                <a:latin typeface="Arial Rounded MT Bold" panose="020F0704030504030204" pitchFamily="34" charset="0"/>
              </a:rPr>
            </a:br>
            <a:r>
              <a:rPr lang="en-US" sz="4000" dirty="0">
                <a:ln w="0"/>
                <a:solidFill>
                  <a:sysClr val="windowText" lastClr="000000"/>
                </a:solidFill>
                <a:effectLst>
                  <a:outerShdw blurRad="38100" dist="19050" dir="2700000" algn="tl" rotWithShape="0">
                    <a:schemeClr val="dk1">
                      <a:alpha val="40000"/>
                    </a:schemeClr>
                  </a:outerShdw>
                </a:effectLst>
                <a:latin typeface="Arial Rounded MT Bold" panose="020F0704030504030204" pitchFamily="34" charset="0"/>
              </a:rPr>
              <a:t>BUT. . . </a:t>
            </a:r>
            <a:br>
              <a:rPr lang="en-US" sz="4000" dirty="0">
                <a:ln w="0"/>
                <a:solidFill>
                  <a:sysClr val="windowText" lastClr="000000"/>
                </a:solidFill>
                <a:effectLst>
                  <a:outerShdw blurRad="38100" dist="19050" dir="2700000" algn="tl" rotWithShape="0">
                    <a:schemeClr val="dk1">
                      <a:alpha val="40000"/>
                    </a:schemeClr>
                  </a:outerShdw>
                </a:effectLst>
                <a:latin typeface="Arial Rounded MT Bold" panose="020F0704030504030204" pitchFamily="34" charset="0"/>
              </a:rPr>
            </a:br>
            <a:r>
              <a:rPr lang="en-US" sz="4000" dirty="0">
                <a:ln w="0"/>
                <a:solidFill>
                  <a:sysClr val="windowText" lastClr="000000"/>
                </a:solidFill>
                <a:effectLst>
                  <a:outerShdw blurRad="38100" dist="19050" dir="2700000" algn="tl" rotWithShape="0">
                    <a:schemeClr val="dk1">
                      <a:alpha val="40000"/>
                    </a:schemeClr>
                  </a:outerShdw>
                </a:effectLst>
                <a:latin typeface="Arial Rounded MT Bold" panose="020F0704030504030204" pitchFamily="34" charset="0"/>
              </a:rPr>
              <a:t>how EFFECTIVE are COMMUNITY COLLEGES?</a:t>
            </a:r>
          </a:p>
        </p:txBody>
      </p:sp>
      <p:sp>
        <p:nvSpPr>
          <p:cNvPr id="4" name="Slide Number Placeholder 3">
            <a:extLst>
              <a:ext uri="{FF2B5EF4-FFF2-40B4-BE49-F238E27FC236}">
                <a16:creationId xmlns:a16="http://schemas.microsoft.com/office/drawing/2014/main" id="{168FF62D-DDF3-C182-2C70-3E5340525F73}"/>
              </a:ext>
            </a:extLst>
          </p:cNvPr>
          <p:cNvSpPr>
            <a:spLocks noGrp="1"/>
          </p:cNvSpPr>
          <p:nvPr>
            <p:ph type="sldNum" sz="quarter" idx="12"/>
          </p:nvPr>
        </p:nvSpPr>
        <p:spPr>
          <a:xfrm>
            <a:off x="11030574" y="6459785"/>
            <a:ext cx="725557"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9FF96B15-8338-45D5-A943-561235072D66}" type="slidenum">
              <a:rPr kumimoji="0" lang="en-US" b="0" i="0" u="none" strike="noStrike" cap="none" spc="0" normalizeH="0" baseline="0" noProof="0">
                <a:ln>
                  <a:noFill/>
                </a:ln>
                <a:effectLst/>
                <a:uLnTx/>
                <a:uFillTx/>
              </a:rPr>
              <a:pPr marR="0" lvl="0" indent="0" fontAlgn="auto">
                <a:spcBef>
                  <a:spcPts val="0"/>
                </a:spcBef>
                <a:spcAft>
                  <a:spcPts val="600"/>
                </a:spcAft>
                <a:buClrTx/>
                <a:buSzTx/>
                <a:buFontTx/>
                <a:buNone/>
                <a:tabLst/>
                <a:defRPr/>
              </a:pPr>
              <a:t>17</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173792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D5AACC-567E-C870-D35C-CABD098B777B}"/>
              </a:ext>
            </a:extLst>
          </p:cNvPr>
          <p:cNvSpPr>
            <a:spLocks noGrp="1"/>
          </p:cNvSpPr>
          <p:nvPr>
            <p:ph type="sldNum" sz="quarter" idx="12"/>
          </p:nvPr>
        </p:nvSpPr>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fld id="{9FF96B15-8338-45D5-A943-561235072D66}" type="slidenum">
              <a:rPr kumimoji="0" lang="en-US" sz="105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600"/>
                </a:spcAft>
                <a:buClrTx/>
                <a:buSzTx/>
                <a:buFontTx/>
                <a:buNone/>
                <a:tabLst/>
                <a:defRPr/>
              </a:pPr>
              <a:t>18</a:t>
            </a:fld>
            <a:endParaRPr kumimoji="0" lang="en-US" sz="105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38B031FF-3D52-F7C4-1782-237962C72402}"/>
              </a:ext>
            </a:extLst>
          </p:cNvPr>
          <p:cNvSpPr>
            <a:spLocks noGrp="1"/>
          </p:cNvSpPr>
          <p:nvPr>
            <p:ph idx="4294967295"/>
          </p:nvPr>
        </p:nvSpPr>
        <p:spPr>
          <a:xfrm>
            <a:off x="1389063" y="3890963"/>
            <a:ext cx="10802937" cy="2387600"/>
          </a:xfrm>
        </p:spPr>
        <p:txBody>
          <a:bodyPr anchor="ctr">
            <a:noAutofit/>
          </a:bodyPr>
          <a:lstStyle/>
          <a:p>
            <a:r>
              <a:rPr lang="en-US" sz="4800" dirty="0">
                <a:solidFill>
                  <a:schemeClr val="tx1">
                    <a:lumMod val="85000"/>
                    <a:lumOff val="15000"/>
                  </a:schemeClr>
                </a:solidFill>
                <a:latin typeface="Arial Rounded MT Bold" panose="020F0704030504030204" pitchFamily="34" charset="0"/>
              </a:rPr>
              <a:t>How do we measure effectiveness?</a:t>
            </a:r>
          </a:p>
          <a:p>
            <a:endParaRPr lang="en-US" sz="1200" dirty="0">
              <a:solidFill>
                <a:schemeClr val="tx1">
                  <a:lumMod val="85000"/>
                  <a:lumOff val="15000"/>
                </a:schemeClr>
              </a:solidFill>
              <a:latin typeface="Arial Rounded MT Bold" panose="020F0704030504030204" pitchFamily="34" charset="0"/>
            </a:endParaRPr>
          </a:p>
          <a:p>
            <a:r>
              <a:rPr lang="en-US" sz="4800" dirty="0">
                <a:solidFill>
                  <a:schemeClr val="tx1">
                    <a:lumMod val="85000"/>
                    <a:lumOff val="15000"/>
                  </a:schemeClr>
                </a:solidFill>
                <a:latin typeface="Arial Rounded MT Bold" panose="020F0704030504030204" pitchFamily="34" charset="0"/>
              </a:rPr>
              <a:t>How should we measure success?</a:t>
            </a:r>
          </a:p>
        </p:txBody>
      </p:sp>
      <p:pic>
        <p:nvPicPr>
          <p:cNvPr id="17" name="Picture 16">
            <a:extLst>
              <a:ext uri="{FF2B5EF4-FFF2-40B4-BE49-F238E27FC236}">
                <a16:creationId xmlns:a16="http://schemas.microsoft.com/office/drawing/2014/main" id="{0B2B2E85-615F-9407-7FEA-1AC60D86C332}"/>
              </a:ext>
            </a:extLst>
          </p:cNvPr>
          <p:cNvPicPr>
            <a:picLocks noChangeAspect="1"/>
          </p:cNvPicPr>
          <p:nvPr/>
        </p:nvPicPr>
        <p:blipFill>
          <a:blip r:embed="rId3"/>
          <a:stretch>
            <a:fillRect/>
          </a:stretch>
        </p:blipFill>
        <p:spPr>
          <a:xfrm>
            <a:off x="2181203" y="580097"/>
            <a:ext cx="8468211" cy="3120494"/>
          </a:xfrm>
          <a:prstGeom prst="rect">
            <a:avLst/>
          </a:prstGeom>
          <a:ln w="127000" cap="sq">
            <a:solidFill>
              <a:srgbClr val="92D05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033458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5B441-CEE7-4B03-83E6-D9CE5466EDFC}"/>
              </a:ext>
            </a:extLst>
          </p:cNvPr>
          <p:cNvSpPr>
            <a:spLocks noGrp="1"/>
          </p:cNvSpPr>
          <p:nvPr>
            <p:ph type="title"/>
          </p:nvPr>
        </p:nvSpPr>
        <p:spPr>
          <a:xfrm>
            <a:off x="1286933" y="609600"/>
            <a:ext cx="10197494" cy="1099457"/>
          </a:xfrm>
          <a:solidFill>
            <a:schemeClr val="accent2">
              <a:lumMod val="50000"/>
            </a:schemeClr>
          </a:solidFill>
        </p:spPr>
        <p:txBody>
          <a:bodyPr vert="horz" lIns="91440" tIns="45720" rIns="91440" bIns="45720" rtlCol="0" anchor="t">
            <a:normAutofit/>
          </a:bodyPr>
          <a:lstStyle/>
          <a:p>
            <a:r>
              <a:rPr lang="en-US" sz="6600" dirty="0">
                <a:solidFill>
                  <a:schemeClr val="bg1"/>
                </a:solidFill>
                <a:latin typeface="Arial Rounded MT Bold" panose="020F0704030504030204" pitchFamily="34" charset="0"/>
              </a:rPr>
              <a:t>Access and Success</a:t>
            </a:r>
          </a:p>
        </p:txBody>
      </p:sp>
      <p:sp>
        <p:nvSpPr>
          <p:cNvPr id="3" name="Slide Number Placeholder 2">
            <a:extLst>
              <a:ext uri="{FF2B5EF4-FFF2-40B4-BE49-F238E27FC236}">
                <a16:creationId xmlns:a16="http://schemas.microsoft.com/office/drawing/2014/main" id="{94018E4B-A0D3-6B4E-B245-90AFCE920A5E}"/>
              </a:ext>
            </a:extLst>
          </p:cNvPr>
          <p:cNvSpPr>
            <a:spLocks noGrp="1"/>
          </p:cNvSpPr>
          <p:nvPr>
            <p:ph type="sldNum" sz="quarter" idx="12"/>
          </p:nvPr>
        </p:nvSpPr>
        <p:spPr>
          <a:xfrm>
            <a:off x="9894532" y="6182876"/>
            <a:ext cx="683339"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9FF96B15-8338-45D5-A943-561235072D66}"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descr="3 numbered bullets in a row&#10;">
            <a:extLst>
              <a:ext uri="{FF2B5EF4-FFF2-40B4-BE49-F238E27FC236}">
                <a16:creationId xmlns:a16="http://schemas.microsoft.com/office/drawing/2014/main" id="{98A38006-F5DD-4447-B2BD-295B48BD10E7}"/>
              </a:ext>
            </a:extLst>
          </p:cNvPr>
          <p:cNvGraphicFramePr>
            <a:graphicFrameLocks noGrp="1"/>
          </p:cNvGraphicFramePr>
          <p:nvPr>
            <p:ph idx="4294967295"/>
          </p:nvPr>
        </p:nvGraphicFramePr>
        <p:xfrm>
          <a:off x="2574925" y="2012950"/>
          <a:ext cx="9617075" cy="4094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8724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Shape 96"/>
        <p:cNvGrpSpPr/>
        <p:nvPr/>
      </p:nvGrpSpPr>
      <p:grpSpPr>
        <a:xfrm>
          <a:off x="0" y="0"/>
          <a:ext cx="0" cy="0"/>
          <a:chOff x="0" y="0"/>
          <a:chExt cx="0" cy="0"/>
        </a:xfrm>
      </p:grpSpPr>
      <p:sp>
        <p:nvSpPr>
          <p:cNvPr id="97" name="Google Shape;97;p2"/>
          <p:cNvSpPr/>
          <p:nvPr/>
        </p:nvSpPr>
        <p:spPr>
          <a:xfrm>
            <a:off x="484096" y="470925"/>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98" name="Google Shape;98;p2"/>
          <p:cNvSpPr txBox="1">
            <a:spLocks noGrp="1"/>
          </p:cNvSpPr>
          <p:nvPr>
            <p:ph type="title"/>
          </p:nvPr>
        </p:nvSpPr>
        <p:spPr>
          <a:xfrm>
            <a:off x="863029" y="1012004"/>
            <a:ext cx="3416158" cy="47954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rPr>
              <a:t>Founding Legislation</a:t>
            </a:r>
            <a:endParaRPr>
              <a:solidFill>
                <a:srgbClr val="FFFFFF"/>
              </a:solidFill>
            </a:endParaRPr>
          </a:p>
        </p:txBody>
      </p:sp>
      <p:grpSp>
        <p:nvGrpSpPr>
          <p:cNvPr id="99" name="Google Shape;99;p2"/>
          <p:cNvGrpSpPr/>
          <p:nvPr/>
        </p:nvGrpSpPr>
        <p:grpSpPr>
          <a:xfrm>
            <a:off x="5194300" y="475521"/>
            <a:ext cx="6513603" cy="5876230"/>
            <a:chOff x="0" y="4597"/>
            <a:chExt cx="6513603" cy="5876230"/>
          </a:xfrm>
        </p:grpSpPr>
        <p:sp>
          <p:nvSpPr>
            <p:cNvPr id="100" name="Google Shape;100;p2"/>
            <p:cNvSpPr/>
            <p:nvPr/>
          </p:nvSpPr>
          <p:spPr>
            <a:xfrm>
              <a:off x="0" y="4597"/>
              <a:ext cx="6513603" cy="979371"/>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Google Shape;101;p2"/>
            <p:cNvSpPr/>
            <p:nvPr/>
          </p:nvSpPr>
          <p:spPr>
            <a:xfrm>
              <a:off x="296259" y="224956"/>
              <a:ext cx="538654" cy="538654"/>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Google Shape;102;p2"/>
            <p:cNvSpPr/>
            <p:nvPr/>
          </p:nvSpPr>
          <p:spPr>
            <a:xfrm>
              <a:off x="1131174" y="4597"/>
              <a:ext cx="5382429" cy="979371"/>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Google Shape;103;p2"/>
            <p:cNvSpPr txBox="1"/>
            <p:nvPr/>
          </p:nvSpPr>
          <p:spPr>
            <a:xfrm>
              <a:off x="1131174" y="4597"/>
              <a:ext cx="5382429" cy="979371"/>
            </a:xfrm>
            <a:prstGeom prst="rect">
              <a:avLst/>
            </a:prstGeom>
            <a:noFill/>
            <a:ln>
              <a:noFill/>
            </a:ln>
          </p:spPr>
          <p:txBody>
            <a:bodyPr spcFirstLastPara="1" wrap="square" lIns="103650" tIns="103650" rIns="103650" bIns="103650" anchor="ctr" anchorCtr="0">
              <a:noAutofit/>
            </a:bodyPr>
            <a:lstStyle/>
            <a:p>
              <a:pPr marL="0" marR="0" lvl="0" indent="0" algn="l" defTabSz="457200" rtl="0" eaLnBrk="1" fontAlgn="auto" latinLnBrk="0" hangingPunct="1">
                <a:lnSpc>
                  <a:spcPct val="90000"/>
                </a:lnSpc>
                <a:spcBef>
                  <a:spcPts val="0"/>
                </a:spcBef>
                <a:spcAft>
                  <a:spcPts val="0"/>
                </a:spcAft>
                <a:buClr>
                  <a:prstClr val="black"/>
                </a:buClr>
                <a:buSzPts val="1700"/>
                <a:buFont typeface="Calibri"/>
                <a:buNone/>
                <a:tabLst/>
                <a:defRPr/>
              </a:pPr>
              <a:r>
                <a:rPr kumimoji="0" lang="en-US" sz="1700" b="0" i="0" u="none" strike="noStrike" kern="1200" cap="none" spc="0" normalizeH="0" baseline="0" noProof="0">
                  <a:ln>
                    <a:noFill/>
                  </a:ln>
                  <a:solidFill>
                    <a:prstClr val="black"/>
                  </a:solidFill>
                  <a:effectLst/>
                  <a:uLnTx/>
                  <a:uFillTx/>
                  <a:latin typeface="Calibri"/>
                  <a:ea typeface="Calibri"/>
                  <a:cs typeface="Calibri"/>
                  <a:sym typeface="Calibri"/>
                </a:rPr>
                <a:t>1862: Morril Act</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Google Shape;104;p2"/>
            <p:cNvSpPr/>
            <p:nvPr/>
          </p:nvSpPr>
          <p:spPr>
            <a:xfrm>
              <a:off x="0" y="1228812"/>
              <a:ext cx="6513603" cy="979371"/>
            </a:xfrm>
            <a:prstGeom prst="roundRect">
              <a:avLst>
                <a:gd name="adj" fmla="val 10000"/>
              </a:avLst>
            </a:prstGeom>
            <a:solidFill>
              <a:schemeClr val="accent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Google Shape;105;p2"/>
            <p:cNvSpPr/>
            <p:nvPr/>
          </p:nvSpPr>
          <p:spPr>
            <a:xfrm>
              <a:off x="296259" y="1449171"/>
              <a:ext cx="538654" cy="53865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Google Shape;106;p2"/>
            <p:cNvSpPr/>
            <p:nvPr/>
          </p:nvSpPr>
          <p:spPr>
            <a:xfrm>
              <a:off x="1131174" y="1228812"/>
              <a:ext cx="5382429" cy="979371"/>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Google Shape;107;p2"/>
            <p:cNvSpPr txBox="1"/>
            <p:nvPr/>
          </p:nvSpPr>
          <p:spPr>
            <a:xfrm>
              <a:off x="1131174" y="1228812"/>
              <a:ext cx="5382429" cy="979371"/>
            </a:xfrm>
            <a:prstGeom prst="rect">
              <a:avLst/>
            </a:prstGeom>
            <a:noFill/>
            <a:ln>
              <a:noFill/>
            </a:ln>
          </p:spPr>
          <p:txBody>
            <a:bodyPr spcFirstLastPara="1" wrap="square" lIns="103650" tIns="103650" rIns="103650" bIns="103650" anchor="ctr" anchorCtr="0">
              <a:noAutofit/>
            </a:bodyPr>
            <a:lstStyle/>
            <a:p>
              <a:pPr marL="0" marR="0" lvl="0" indent="0" algn="l" defTabSz="457200" rtl="0" eaLnBrk="1" fontAlgn="auto" latinLnBrk="0" hangingPunct="1">
                <a:lnSpc>
                  <a:spcPct val="90000"/>
                </a:lnSpc>
                <a:spcBef>
                  <a:spcPts val="0"/>
                </a:spcBef>
                <a:spcAft>
                  <a:spcPts val="0"/>
                </a:spcAft>
                <a:buClr>
                  <a:prstClr val="black"/>
                </a:buClr>
                <a:buSzPts val="1700"/>
                <a:buFont typeface="Calibri"/>
                <a:buNone/>
                <a:tabLst/>
                <a:defRPr/>
              </a:pPr>
              <a:r>
                <a:rPr kumimoji="0" lang="en-US" sz="1700" b="0" i="0" u="none" strike="noStrike" kern="1200" cap="none" spc="0" normalizeH="0" baseline="0" noProof="0">
                  <a:ln>
                    <a:noFill/>
                  </a:ln>
                  <a:solidFill>
                    <a:prstClr val="black"/>
                  </a:solidFill>
                  <a:effectLst/>
                  <a:uLnTx/>
                  <a:uFillTx/>
                  <a:latin typeface="Calibri"/>
                  <a:ea typeface="Calibri"/>
                  <a:cs typeface="Calibri"/>
                  <a:sym typeface="Calibri"/>
                </a:rPr>
                <a:t>1907: California (High schools offering postgraduate studies equal to the first two years of college (Vaughan, p.10); 1927,</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Google Shape;108;p2"/>
            <p:cNvSpPr/>
            <p:nvPr/>
          </p:nvSpPr>
          <p:spPr>
            <a:xfrm>
              <a:off x="0" y="2453027"/>
              <a:ext cx="6513603" cy="979371"/>
            </a:xfrm>
            <a:prstGeom prst="roundRect">
              <a:avLst>
                <a:gd name="adj" fmla="val 10000"/>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Google Shape;109;p2"/>
            <p:cNvSpPr/>
            <p:nvPr/>
          </p:nvSpPr>
          <p:spPr>
            <a:xfrm>
              <a:off x="296259" y="2673385"/>
              <a:ext cx="538654" cy="538654"/>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Google Shape;110;p2"/>
            <p:cNvSpPr/>
            <p:nvPr/>
          </p:nvSpPr>
          <p:spPr>
            <a:xfrm>
              <a:off x="1131174" y="2453027"/>
              <a:ext cx="5382429" cy="979371"/>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Google Shape;111;p2"/>
            <p:cNvSpPr txBox="1"/>
            <p:nvPr/>
          </p:nvSpPr>
          <p:spPr>
            <a:xfrm>
              <a:off x="1131174" y="2453027"/>
              <a:ext cx="5382429" cy="979371"/>
            </a:xfrm>
            <a:prstGeom prst="rect">
              <a:avLst/>
            </a:prstGeom>
            <a:noFill/>
            <a:ln>
              <a:noFill/>
            </a:ln>
          </p:spPr>
          <p:txBody>
            <a:bodyPr spcFirstLastPara="1" wrap="square" lIns="103650" tIns="103650" rIns="103650" bIns="103650" anchor="ctr" anchorCtr="0">
              <a:noAutofit/>
            </a:bodyPr>
            <a:lstStyle/>
            <a:p>
              <a:pPr marL="0" marR="0" lvl="0" indent="0" algn="l" defTabSz="457200" rtl="0" eaLnBrk="1" fontAlgn="auto" latinLnBrk="0" hangingPunct="1">
                <a:lnSpc>
                  <a:spcPct val="90000"/>
                </a:lnSpc>
                <a:spcBef>
                  <a:spcPts val="0"/>
                </a:spcBef>
                <a:spcAft>
                  <a:spcPts val="0"/>
                </a:spcAft>
                <a:buClr>
                  <a:prstClr val="black"/>
                </a:buClr>
                <a:buSzPts val="1700"/>
                <a:buFont typeface="Calibri"/>
                <a:buNone/>
                <a:tabLst/>
                <a:defRPr/>
              </a:pPr>
              <a:r>
                <a:rPr kumimoji="0" lang="en-US" sz="1700" b="0" i="0" u="none" strike="noStrike" kern="1200" cap="none" spc="0" normalizeH="0" baseline="0" noProof="0">
                  <a:ln>
                    <a:noFill/>
                  </a:ln>
                  <a:solidFill>
                    <a:prstClr val="black"/>
                  </a:solidFill>
                  <a:effectLst/>
                  <a:uLnTx/>
                  <a:uFillTx/>
                  <a:latin typeface="Calibri"/>
                  <a:ea typeface="Calibri"/>
                  <a:cs typeface="Calibri"/>
                  <a:sym typeface="Calibri"/>
                </a:rPr>
                <a:t>1921: California passed legislation allowing local control (boards, budgets, operating procedures) which was foundational for creation of other systems in other states.</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Google Shape;112;p2"/>
            <p:cNvSpPr/>
            <p:nvPr/>
          </p:nvSpPr>
          <p:spPr>
            <a:xfrm>
              <a:off x="0" y="3677241"/>
              <a:ext cx="6513603" cy="979371"/>
            </a:xfrm>
            <a:prstGeom prst="roundRect">
              <a:avLst>
                <a:gd name="adj" fmla="val 10000"/>
              </a:avLst>
            </a:prstGeom>
            <a:solidFill>
              <a:srgbClr val="4372C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Google Shape;113;p2"/>
            <p:cNvSpPr/>
            <p:nvPr/>
          </p:nvSpPr>
          <p:spPr>
            <a:xfrm>
              <a:off x="296259" y="3897600"/>
              <a:ext cx="538654" cy="538654"/>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Google Shape;114;p2"/>
            <p:cNvSpPr/>
            <p:nvPr/>
          </p:nvSpPr>
          <p:spPr>
            <a:xfrm>
              <a:off x="1131174" y="3677241"/>
              <a:ext cx="5382429" cy="979371"/>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Google Shape;115;p2"/>
            <p:cNvSpPr txBox="1"/>
            <p:nvPr/>
          </p:nvSpPr>
          <p:spPr>
            <a:xfrm>
              <a:off x="1131174" y="3677241"/>
              <a:ext cx="5382429" cy="979371"/>
            </a:xfrm>
            <a:prstGeom prst="rect">
              <a:avLst/>
            </a:prstGeom>
            <a:noFill/>
            <a:ln>
              <a:noFill/>
            </a:ln>
          </p:spPr>
          <p:txBody>
            <a:bodyPr spcFirstLastPara="1" wrap="square" lIns="103650" tIns="103650" rIns="103650" bIns="103650" anchor="ctr" anchorCtr="0">
              <a:noAutofit/>
            </a:bodyPr>
            <a:lstStyle/>
            <a:p>
              <a:pPr marL="0" marR="0" lvl="0" indent="0" algn="l" defTabSz="457200" rtl="0" eaLnBrk="1" fontAlgn="auto" latinLnBrk="0" hangingPunct="1">
                <a:lnSpc>
                  <a:spcPct val="90000"/>
                </a:lnSpc>
                <a:spcBef>
                  <a:spcPts val="0"/>
                </a:spcBef>
                <a:spcAft>
                  <a:spcPts val="0"/>
                </a:spcAft>
                <a:buClr>
                  <a:prstClr val="black"/>
                </a:buClr>
                <a:buSzPts val="1700"/>
                <a:buFont typeface="Calibri"/>
                <a:buNone/>
                <a:tabLst/>
                <a:defRPr/>
              </a:pPr>
              <a:r>
                <a:rPr kumimoji="0" lang="en-US" sz="1700" b="0" i="0" u="none" strike="noStrike" kern="1200" cap="none" spc="0" normalizeH="0" baseline="0" noProof="0">
                  <a:ln>
                    <a:noFill/>
                  </a:ln>
                  <a:solidFill>
                    <a:prstClr val="black"/>
                  </a:solidFill>
                  <a:effectLst/>
                  <a:uLnTx/>
                  <a:uFillTx/>
                  <a:latin typeface="Calibri"/>
                  <a:ea typeface="Calibri"/>
                  <a:cs typeface="Calibri"/>
                  <a:sym typeface="Calibri"/>
                </a:rPr>
                <a:t>1920: Founding meeting of AAJC held in St. Louis</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Google Shape;116;p2"/>
            <p:cNvSpPr/>
            <p:nvPr/>
          </p:nvSpPr>
          <p:spPr>
            <a:xfrm>
              <a:off x="0" y="4901456"/>
              <a:ext cx="6513603" cy="979371"/>
            </a:xfrm>
            <a:prstGeom prst="roundRect">
              <a:avLst>
                <a:gd name="adj" fmla="val 10000"/>
              </a:avLst>
            </a:prstGeom>
            <a:solidFill>
              <a:schemeClr val="accent6"/>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Google Shape;117;p2"/>
            <p:cNvSpPr/>
            <p:nvPr/>
          </p:nvSpPr>
          <p:spPr>
            <a:xfrm>
              <a:off x="296259" y="5121814"/>
              <a:ext cx="538654" cy="538654"/>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Google Shape;118;p2"/>
            <p:cNvSpPr/>
            <p:nvPr/>
          </p:nvSpPr>
          <p:spPr>
            <a:xfrm>
              <a:off x="1131174" y="4901456"/>
              <a:ext cx="5382429" cy="979371"/>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Google Shape;119;p2"/>
            <p:cNvSpPr txBox="1"/>
            <p:nvPr/>
          </p:nvSpPr>
          <p:spPr>
            <a:xfrm>
              <a:off x="1131174" y="4901456"/>
              <a:ext cx="5382429" cy="979371"/>
            </a:xfrm>
            <a:prstGeom prst="rect">
              <a:avLst/>
            </a:prstGeom>
            <a:noFill/>
            <a:ln>
              <a:noFill/>
            </a:ln>
          </p:spPr>
          <p:txBody>
            <a:bodyPr spcFirstLastPara="1" wrap="square" lIns="103650" tIns="103650" rIns="103650" bIns="103650" anchor="ctr" anchorCtr="0">
              <a:noAutofit/>
            </a:bodyPr>
            <a:lstStyle/>
            <a:p>
              <a:pPr marL="0" marR="0" lvl="0" indent="0" algn="l" defTabSz="457200" rtl="0" eaLnBrk="1" fontAlgn="auto" latinLnBrk="0" hangingPunct="1">
                <a:lnSpc>
                  <a:spcPct val="90000"/>
                </a:lnSpc>
                <a:spcBef>
                  <a:spcPts val="0"/>
                </a:spcBef>
                <a:spcAft>
                  <a:spcPts val="0"/>
                </a:spcAft>
                <a:buClr>
                  <a:prstClr val="black"/>
                </a:buClr>
                <a:buSzPts val="1700"/>
                <a:buFont typeface="Calibri"/>
                <a:buNone/>
                <a:tabLst/>
                <a:defRPr/>
              </a:pPr>
              <a:r>
                <a:rPr kumimoji="0" lang="en-US" sz="1700" b="0" i="0" u="none" strike="noStrike" kern="1200" cap="none" spc="0" normalizeH="0" baseline="0" noProof="0">
                  <a:ln>
                    <a:noFill/>
                  </a:ln>
                  <a:solidFill>
                    <a:prstClr val="black"/>
                  </a:solidFill>
                  <a:effectLst/>
                  <a:uLnTx/>
                  <a:uFillTx/>
                  <a:latin typeface="Calibri"/>
                  <a:ea typeface="Calibri"/>
                  <a:cs typeface="Calibri"/>
                  <a:sym typeface="Calibri"/>
                </a:rPr>
                <a:t>1931: Illinois adopts the first Junior College Act</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95685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D045FA-B9FE-C756-D9EB-108E5B64FC8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F96B15-8338-45D5-A943-561235072D66}"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B07A763-8675-7588-EFD6-1BCDB3BA08CA}"/>
              </a:ext>
            </a:extLst>
          </p:cNvPr>
          <p:cNvPicPr>
            <a:picLocks noChangeAspect="1"/>
          </p:cNvPicPr>
          <p:nvPr/>
        </p:nvPicPr>
        <p:blipFill>
          <a:blip r:embed="rId3"/>
          <a:stretch>
            <a:fillRect/>
          </a:stretch>
        </p:blipFill>
        <p:spPr>
          <a:xfrm>
            <a:off x="100887" y="114202"/>
            <a:ext cx="11957214" cy="2470378"/>
          </a:xfrm>
          <a:prstGeom prst="rect">
            <a:avLst/>
          </a:prstGeom>
        </p:spPr>
      </p:pic>
      <p:sp>
        <p:nvSpPr>
          <p:cNvPr id="5" name="TextBox 4">
            <a:extLst>
              <a:ext uri="{FF2B5EF4-FFF2-40B4-BE49-F238E27FC236}">
                <a16:creationId xmlns:a16="http://schemas.microsoft.com/office/drawing/2014/main" id="{AA1F28B0-D1CB-FE32-1519-54A02FABE4CC}"/>
              </a:ext>
            </a:extLst>
          </p:cNvPr>
          <p:cNvSpPr txBox="1"/>
          <p:nvPr/>
        </p:nvSpPr>
        <p:spPr>
          <a:xfrm>
            <a:off x="933061" y="3200400"/>
            <a:ext cx="10279422"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Community College 1.0</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36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br>
            <a:r>
              <a:rPr kumimoji="0" lang="en-US" sz="4800" b="0" i="0" u="none" strike="noStrike" kern="1200" cap="none" spc="0" normalizeH="0" baseline="0" noProof="0" dirty="0">
                <a:ln>
                  <a:noFill/>
                </a:ln>
                <a:solidFill>
                  <a:prstClr val="black"/>
                </a:solidFill>
                <a:effectLst/>
                <a:uLnTx/>
                <a:uFillTx/>
                <a:latin typeface="Arial Rounded MT Bold" panose="020F0704030504030204" pitchFamily="34" charset="0"/>
                <a:ea typeface="+mn-ea"/>
                <a:cs typeface="+mn-cs"/>
              </a:rPr>
              <a:t>ACCESS – DIVERSITY in ENROLLMENTS</a:t>
            </a:r>
          </a:p>
        </p:txBody>
      </p:sp>
    </p:spTree>
    <p:extLst>
      <p:ext uri="{BB962C8B-B14F-4D97-AF65-F5344CB8AC3E}">
        <p14:creationId xmlns:p14="http://schemas.microsoft.com/office/powerpoint/2010/main" val="3593007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C17BDA-F2D7-4A32-BC29-A4D4667401EF}"/>
              </a:ext>
            </a:extLst>
          </p:cNvPr>
          <p:cNvSpPr>
            <a:spLocks noGrp="1"/>
          </p:cNvSpPr>
          <p:nvPr>
            <p:ph type="title"/>
          </p:nvPr>
        </p:nvSpPr>
        <p:spPr>
          <a:xfrm>
            <a:off x="4783874" y="1428075"/>
            <a:ext cx="6754534" cy="4105459"/>
          </a:xfrm>
          <a:solidFill>
            <a:schemeClr val="accent1">
              <a:lumMod val="40000"/>
              <a:lumOff val="60000"/>
            </a:schemeClr>
          </a:solidFill>
        </p:spPr>
        <p:txBody>
          <a:bodyPr vert="horz" lIns="91440" tIns="45720" rIns="91440" bIns="45720" rtlCol="0" anchor="b">
            <a:noAutofit/>
          </a:bodyPr>
          <a:lstStyle/>
          <a:p>
            <a:r>
              <a:rPr lang="en-US" sz="6600" dirty="0">
                <a:solidFill>
                  <a:schemeClr val="tx1">
                    <a:lumMod val="85000"/>
                    <a:lumOff val="15000"/>
                  </a:schemeClr>
                </a:solidFill>
                <a:latin typeface="Arial Rounded MT Bold" panose="020F0704030504030204" pitchFamily="34" charset="0"/>
              </a:rPr>
              <a:t>Community College 2.0</a:t>
            </a:r>
            <a:br>
              <a:rPr lang="en-US" sz="6600" dirty="0">
                <a:solidFill>
                  <a:schemeClr val="tx1">
                    <a:lumMod val="85000"/>
                    <a:lumOff val="15000"/>
                  </a:schemeClr>
                </a:solidFill>
                <a:latin typeface="Arial Rounded MT Bold" panose="020F0704030504030204" pitchFamily="34" charset="0"/>
              </a:rPr>
            </a:br>
            <a:br>
              <a:rPr lang="en-US" sz="6600" dirty="0">
                <a:solidFill>
                  <a:schemeClr val="tx1">
                    <a:lumMod val="85000"/>
                    <a:lumOff val="15000"/>
                  </a:schemeClr>
                </a:solidFill>
                <a:latin typeface="Arial Rounded MT Bold" panose="020F0704030504030204" pitchFamily="34" charset="0"/>
              </a:rPr>
            </a:br>
            <a:r>
              <a:rPr lang="en-US" sz="6600" dirty="0">
                <a:solidFill>
                  <a:schemeClr val="tx1">
                    <a:lumMod val="85000"/>
                    <a:lumOff val="15000"/>
                  </a:schemeClr>
                </a:solidFill>
                <a:latin typeface="Arial Rounded MT Bold" panose="020F0704030504030204" pitchFamily="34" charset="0"/>
              </a:rPr>
              <a:t>COMPLETION</a:t>
            </a:r>
          </a:p>
        </p:txBody>
      </p:sp>
      <p:sp>
        <p:nvSpPr>
          <p:cNvPr id="2" name="Slide Number Placeholder 1">
            <a:extLst>
              <a:ext uri="{FF2B5EF4-FFF2-40B4-BE49-F238E27FC236}">
                <a16:creationId xmlns:a16="http://schemas.microsoft.com/office/drawing/2014/main" id="{AACDA2F9-3604-1C91-9052-147BF56F8DF7}"/>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FF96B15-8338-45D5-A943-561235072D66}"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0F2E7C61-E72D-E716-DCAD-5E91ED13B24C}"/>
              </a:ext>
            </a:extLst>
          </p:cNvPr>
          <p:cNvSpPr txBox="1"/>
          <p:nvPr/>
        </p:nvSpPr>
        <p:spPr>
          <a:xfrm>
            <a:off x="334538" y="6230264"/>
            <a:ext cx="319607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Taken from https://nscresearchcenter.org/wp-content/uploads/Completions_Report_2022.pdf</a:t>
            </a:r>
          </a:p>
        </p:txBody>
      </p:sp>
      <p:sp>
        <p:nvSpPr>
          <p:cNvPr id="6" name="TextBox 5">
            <a:extLst>
              <a:ext uri="{FF2B5EF4-FFF2-40B4-BE49-F238E27FC236}">
                <a16:creationId xmlns:a16="http://schemas.microsoft.com/office/drawing/2014/main" id="{25B960F8-82C4-CE37-3B68-ABA36F6D5C8C}"/>
              </a:ext>
            </a:extLst>
          </p:cNvPr>
          <p:cNvSpPr txBox="1"/>
          <p:nvPr/>
        </p:nvSpPr>
        <p:spPr>
          <a:xfrm>
            <a:off x="334538" y="166071"/>
            <a:ext cx="444933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Six-Year Outcomes:</a:t>
            </a:r>
            <a:b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2016 Cohort</a:t>
            </a:r>
          </a:p>
        </p:txBody>
      </p:sp>
      <p:pic>
        <p:nvPicPr>
          <p:cNvPr id="7" name="Picture 6">
            <a:extLst>
              <a:ext uri="{FF2B5EF4-FFF2-40B4-BE49-F238E27FC236}">
                <a16:creationId xmlns:a16="http://schemas.microsoft.com/office/drawing/2014/main" id="{0904F8CC-EF2C-E0A6-8FD1-6770DC168805}"/>
              </a:ext>
            </a:extLst>
          </p:cNvPr>
          <p:cNvPicPr>
            <a:picLocks noChangeAspect="1"/>
          </p:cNvPicPr>
          <p:nvPr/>
        </p:nvPicPr>
        <p:blipFill>
          <a:blip r:embed="rId3"/>
          <a:stretch>
            <a:fillRect/>
          </a:stretch>
        </p:blipFill>
        <p:spPr>
          <a:xfrm>
            <a:off x="413756" y="1428075"/>
            <a:ext cx="3424903" cy="4310252"/>
          </a:xfrm>
          <a:prstGeom prst="rect">
            <a:avLst/>
          </a:prstGeom>
        </p:spPr>
      </p:pic>
      <p:sp>
        <p:nvSpPr>
          <p:cNvPr id="8" name="Oval 7">
            <a:extLst>
              <a:ext uri="{FF2B5EF4-FFF2-40B4-BE49-F238E27FC236}">
                <a16:creationId xmlns:a16="http://schemas.microsoft.com/office/drawing/2014/main" id="{150B92C2-1B3A-5DAD-E646-B04D01B2ED85}"/>
              </a:ext>
            </a:extLst>
          </p:cNvPr>
          <p:cNvSpPr/>
          <p:nvPr/>
        </p:nvSpPr>
        <p:spPr>
          <a:xfrm>
            <a:off x="2080727" y="4907330"/>
            <a:ext cx="1184987" cy="71902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ln w="0"/>
                <a:solidFill>
                  <a:schemeClr val="tx1"/>
                </a:solidFill>
                <a:effectLst>
                  <a:outerShdw blurRad="38100" dist="19050" dir="2700000" algn="tl" rotWithShape="0">
                    <a:schemeClr val="dk1">
                      <a:alpha val="40000"/>
                    </a:schemeClr>
                  </a:outerShdw>
                </a:effectLst>
              </a:rPr>
              <a:t>43%</a:t>
            </a:r>
          </a:p>
        </p:txBody>
      </p:sp>
    </p:spTree>
    <p:extLst>
      <p:ext uri="{BB962C8B-B14F-4D97-AF65-F5344CB8AC3E}">
        <p14:creationId xmlns:p14="http://schemas.microsoft.com/office/powerpoint/2010/main" val="967942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A03403-DE7E-3559-A614-D6A2CBDAFA01}"/>
              </a:ext>
            </a:extLst>
          </p:cNvPr>
          <p:cNvSpPr>
            <a:spLocks noGrp="1"/>
          </p:cNvSpPr>
          <p:nvPr>
            <p:ph type="title"/>
          </p:nvPr>
        </p:nvSpPr>
        <p:spPr/>
        <p:txBody>
          <a:bodyPr>
            <a:normAutofit fontScale="90000"/>
          </a:bodyPr>
          <a:lstStyle/>
          <a:p>
            <a:r>
              <a:rPr lang="en-US" sz="4400" dirty="0">
                <a:latin typeface="Arial Rounded MT Bold" panose="020F0704030504030204" pitchFamily="34" charset="0"/>
              </a:rPr>
              <a:t>Leaky Pipeline</a:t>
            </a:r>
          </a:p>
        </p:txBody>
      </p:sp>
      <p:pic>
        <p:nvPicPr>
          <p:cNvPr id="18" name="Picture Placeholder 17">
            <a:extLst>
              <a:ext uri="{FF2B5EF4-FFF2-40B4-BE49-F238E27FC236}">
                <a16:creationId xmlns:a16="http://schemas.microsoft.com/office/drawing/2014/main" id="{981619D9-0105-CA17-2AD9-3F1395336CD2}"/>
              </a:ext>
            </a:extLst>
          </p:cNvPr>
          <p:cNvPicPr>
            <a:picLocks noGrp="1" noChangeAspect="1"/>
          </p:cNvPicPr>
          <p:nvPr>
            <p:ph type="pic" idx="1"/>
          </p:nvPr>
        </p:nvPicPr>
        <p:blipFill>
          <a:blip r:embed="rId3"/>
          <a:srcRect l="2959" r="2959"/>
          <a:stretch>
            <a:fillRect/>
          </a:stretch>
        </p:blipFill>
        <p:spPr>
          <a:prstGeom prst="rect">
            <a:avLst/>
          </a:prstGeom>
        </p:spPr>
      </p:pic>
      <p:sp>
        <p:nvSpPr>
          <p:cNvPr id="10" name="Text Placeholder 9">
            <a:extLst>
              <a:ext uri="{FF2B5EF4-FFF2-40B4-BE49-F238E27FC236}">
                <a16:creationId xmlns:a16="http://schemas.microsoft.com/office/drawing/2014/main" id="{D07A6D27-B023-C9C1-25E0-4EAA758D5771}"/>
              </a:ext>
            </a:extLst>
          </p:cNvPr>
          <p:cNvSpPr>
            <a:spLocks noGrp="1"/>
          </p:cNvSpPr>
          <p:nvPr>
            <p:ph type="body" sz="half" idx="2"/>
          </p:nvPr>
        </p:nvSpPr>
        <p:spPr/>
        <p:txBody>
          <a:bodyPr>
            <a:normAutofit/>
          </a:bodyPr>
          <a:lstStyle/>
          <a:p>
            <a:r>
              <a:rPr lang="en-US" sz="3200" dirty="0">
                <a:latin typeface="Arial Rounded MT Bold" panose="020F0704030504030204" pitchFamily="34" charset="0"/>
              </a:rPr>
              <a:t>Plugging the Holes</a:t>
            </a:r>
          </a:p>
        </p:txBody>
      </p:sp>
      <p:sp>
        <p:nvSpPr>
          <p:cNvPr id="5" name="Slide Number Placeholder 4">
            <a:extLst>
              <a:ext uri="{FF2B5EF4-FFF2-40B4-BE49-F238E27FC236}">
                <a16:creationId xmlns:a16="http://schemas.microsoft.com/office/drawing/2014/main" id="{25F6E1AB-70CF-9D0C-AE48-9FB7E6F4978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F96B15-8338-45D5-A943-561235072D66}"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E97E327-0595-A1E9-1222-CBACFA9C0D82}"/>
              </a:ext>
            </a:extLst>
          </p:cNvPr>
          <p:cNvSpPr txBox="1"/>
          <p:nvPr/>
        </p:nvSpPr>
        <p:spPr>
          <a:xfrm>
            <a:off x="727788" y="1390261"/>
            <a:ext cx="9237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Dev Ed</a:t>
            </a:r>
          </a:p>
        </p:txBody>
      </p:sp>
      <p:sp>
        <p:nvSpPr>
          <p:cNvPr id="3" name="TextBox 2">
            <a:extLst>
              <a:ext uri="{FF2B5EF4-FFF2-40B4-BE49-F238E27FC236}">
                <a16:creationId xmlns:a16="http://schemas.microsoft.com/office/drawing/2014/main" id="{807EA10B-6C18-B3DB-D2EA-5A5B8B45E42A}"/>
              </a:ext>
            </a:extLst>
          </p:cNvPr>
          <p:cNvSpPr txBox="1"/>
          <p:nvPr/>
        </p:nvSpPr>
        <p:spPr>
          <a:xfrm>
            <a:off x="2780523" y="1113262"/>
            <a:ext cx="1390262"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College-level</a:t>
            </a:r>
            <a:b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Math and Writing</a:t>
            </a:r>
          </a:p>
        </p:txBody>
      </p:sp>
      <p:sp>
        <p:nvSpPr>
          <p:cNvPr id="4" name="TextBox 3">
            <a:extLst>
              <a:ext uri="{FF2B5EF4-FFF2-40B4-BE49-F238E27FC236}">
                <a16:creationId xmlns:a16="http://schemas.microsoft.com/office/drawing/2014/main" id="{E677B3EA-37DC-0868-9E50-D3F5B8CBAFAB}"/>
              </a:ext>
            </a:extLst>
          </p:cNvPr>
          <p:cNvSpPr txBox="1"/>
          <p:nvPr/>
        </p:nvSpPr>
        <p:spPr>
          <a:xfrm>
            <a:off x="4721290" y="1287624"/>
            <a:ext cx="146490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2</a:t>
            </a:r>
            <a:r>
              <a:rPr kumimoji="0" lang="en-US" sz="1800" b="0" i="0" u="none" strike="noStrike" kern="1200" cap="none" spc="0" normalizeH="0" baseline="30000" noProof="0" dirty="0">
                <a:ln>
                  <a:noFill/>
                </a:ln>
                <a:solidFill>
                  <a:prstClr val="white"/>
                </a:solidFill>
                <a:effectLst/>
                <a:uLnTx/>
                <a:uFillTx/>
                <a:latin typeface="Calibri" panose="020F0502020204030204"/>
                <a:ea typeface="+mn-ea"/>
                <a:cs typeface="+mn-cs"/>
              </a:rPr>
              <a:t>nd</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semester</a:t>
            </a:r>
          </a:p>
        </p:txBody>
      </p:sp>
      <p:sp>
        <p:nvSpPr>
          <p:cNvPr id="9" name="TextBox 8">
            <a:extLst>
              <a:ext uri="{FF2B5EF4-FFF2-40B4-BE49-F238E27FC236}">
                <a16:creationId xmlns:a16="http://schemas.microsoft.com/office/drawing/2014/main" id="{7597D50F-5B55-1C70-F2B5-B4A578C6557D}"/>
              </a:ext>
            </a:extLst>
          </p:cNvPr>
          <p:cNvSpPr txBox="1"/>
          <p:nvPr/>
        </p:nvSpPr>
        <p:spPr>
          <a:xfrm>
            <a:off x="6200192" y="2643673"/>
            <a:ext cx="146490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3rd semester</a:t>
            </a:r>
          </a:p>
        </p:txBody>
      </p:sp>
      <p:sp>
        <p:nvSpPr>
          <p:cNvPr id="11" name="TextBox 10">
            <a:extLst>
              <a:ext uri="{FF2B5EF4-FFF2-40B4-BE49-F238E27FC236}">
                <a16:creationId xmlns:a16="http://schemas.microsoft.com/office/drawing/2014/main" id="{BEE534D5-18F9-2FAA-42DB-699A34527534}"/>
              </a:ext>
            </a:extLst>
          </p:cNvPr>
          <p:cNvSpPr txBox="1"/>
          <p:nvPr/>
        </p:nvSpPr>
        <p:spPr>
          <a:xfrm>
            <a:off x="8251371" y="2643673"/>
            <a:ext cx="146490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4</a:t>
            </a:r>
            <a:r>
              <a:rPr kumimoji="0" lang="en-US" sz="1800" b="0" i="0" u="none" strike="noStrike" kern="1200" cap="none" spc="0" normalizeH="0" baseline="30000" noProof="0" dirty="0">
                <a:ln>
                  <a:noFill/>
                </a:ln>
                <a:solidFill>
                  <a:prstClr val="white"/>
                </a:solidFill>
                <a:effectLst/>
                <a:uLnTx/>
                <a:uFillTx/>
                <a:latin typeface="Calibri" panose="020F0502020204030204"/>
                <a:ea typeface="+mn-ea"/>
                <a:cs typeface="+mn-cs"/>
              </a:rPr>
              <a:t>th</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semester</a:t>
            </a:r>
          </a:p>
        </p:txBody>
      </p:sp>
      <p:sp>
        <p:nvSpPr>
          <p:cNvPr id="12" name="TextBox 11">
            <a:extLst>
              <a:ext uri="{FF2B5EF4-FFF2-40B4-BE49-F238E27FC236}">
                <a16:creationId xmlns:a16="http://schemas.microsoft.com/office/drawing/2014/main" id="{813C30AB-A8C0-2AAB-BEC1-F9BBD9695EBB}"/>
              </a:ext>
            </a:extLst>
          </p:cNvPr>
          <p:cNvSpPr txBox="1"/>
          <p:nvPr/>
        </p:nvSpPr>
        <p:spPr>
          <a:xfrm>
            <a:off x="10478091" y="2300386"/>
            <a:ext cx="146490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Graduation</a:t>
            </a:r>
          </a:p>
        </p:txBody>
      </p:sp>
      <p:sp>
        <p:nvSpPr>
          <p:cNvPr id="6" name="Oval 5">
            <a:extLst>
              <a:ext uri="{FF2B5EF4-FFF2-40B4-BE49-F238E27FC236}">
                <a16:creationId xmlns:a16="http://schemas.microsoft.com/office/drawing/2014/main" id="{154C5C98-DBAD-0000-A0BC-D24738223944}"/>
              </a:ext>
            </a:extLst>
          </p:cNvPr>
          <p:cNvSpPr/>
          <p:nvPr/>
        </p:nvSpPr>
        <p:spPr>
          <a:xfrm>
            <a:off x="249003" y="531845"/>
            <a:ext cx="4183038" cy="213787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776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9" grpId="0"/>
      <p:bldP spid="11" grpId="0"/>
      <p:bldP spid="12"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4963996-D4AE-946F-6B2E-CB550F66FDD9}"/>
              </a:ext>
            </a:extLst>
          </p:cNvPr>
          <p:cNvSpPr>
            <a:spLocks noGrp="1"/>
          </p:cNvSpPr>
          <p:nvPr>
            <p:ph type="title"/>
          </p:nvPr>
        </p:nvSpPr>
        <p:spPr>
          <a:xfrm>
            <a:off x="457199" y="594359"/>
            <a:ext cx="3523785" cy="2286000"/>
          </a:xfrm>
        </p:spPr>
        <p:txBody>
          <a:bodyPr>
            <a:normAutofit fontScale="90000"/>
          </a:bodyPr>
          <a:lstStyle/>
          <a:p>
            <a:r>
              <a:rPr lang="en-US" sz="6000" b="1" dirty="0">
                <a:latin typeface="Arial Rounded MT Bold" panose="020F0704030504030204" pitchFamily="34" charset="0"/>
              </a:rPr>
              <a:t>Guided Pathways</a:t>
            </a:r>
          </a:p>
        </p:txBody>
      </p:sp>
      <p:pic>
        <p:nvPicPr>
          <p:cNvPr id="16" name="Content Placeholder 15">
            <a:extLst>
              <a:ext uri="{FF2B5EF4-FFF2-40B4-BE49-F238E27FC236}">
                <a16:creationId xmlns:a16="http://schemas.microsoft.com/office/drawing/2014/main" id="{634BC622-35E9-69BA-14A9-93EDF5B58482}"/>
              </a:ext>
            </a:extLst>
          </p:cNvPr>
          <p:cNvPicPr>
            <a:picLocks noGrp="1" noChangeAspect="1"/>
          </p:cNvPicPr>
          <p:nvPr>
            <p:ph idx="1"/>
          </p:nvPr>
        </p:nvPicPr>
        <p:blipFill>
          <a:blip r:embed="rId2"/>
          <a:stretch>
            <a:fillRect/>
          </a:stretch>
        </p:blipFill>
        <p:spPr>
          <a:xfrm>
            <a:off x="4760913" y="1021556"/>
            <a:ext cx="4513262" cy="4513262"/>
          </a:xfrm>
          <a:prstGeom prst="rect">
            <a:avLst/>
          </a:prstGeom>
        </p:spPr>
      </p:pic>
      <p:sp>
        <p:nvSpPr>
          <p:cNvPr id="17" name="Text Placeholder 16">
            <a:extLst>
              <a:ext uri="{FF2B5EF4-FFF2-40B4-BE49-F238E27FC236}">
                <a16:creationId xmlns:a16="http://schemas.microsoft.com/office/drawing/2014/main" id="{FEDF0447-6A9B-BB92-47E8-38F859C1198F}"/>
              </a:ext>
            </a:extLst>
          </p:cNvPr>
          <p:cNvSpPr>
            <a:spLocks noGrp="1"/>
          </p:cNvSpPr>
          <p:nvPr>
            <p:ph type="body" sz="half" idx="2"/>
          </p:nvPr>
        </p:nvSpPr>
        <p:spPr>
          <a:xfrm>
            <a:off x="457199" y="3038403"/>
            <a:ext cx="3200400" cy="3379124"/>
          </a:xfrm>
        </p:spPr>
        <p:txBody>
          <a:bodyPr>
            <a:normAutofit/>
          </a:bodyPr>
          <a:lstStyle/>
          <a:p>
            <a:pPr marL="285750" indent="-285750">
              <a:buFont typeface="Arial" panose="020B0604020202020204" pitchFamily="34" charset="0"/>
              <a:buChar char="•"/>
            </a:pPr>
            <a:r>
              <a:rPr lang="en-US" sz="3600" dirty="0">
                <a:latin typeface="Arial Rounded MT Bold" panose="020F0704030504030204" pitchFamily="34" charset="0"/>
              </a:rPr>
              <a:t>Equitable student success</a:t>
            </a:r>
          </a:p>
          <a:p>
            <a:pPr marL="285750" indent="-285750">
              <a:buFont typeface="Arial" panose="020B0604020202020204" pitchFamily="34" charset="0"/>
              <a:buChar char="•"/>
            </a:pPr>
            <a:r>
              <a:rPr lang="en-US" sz="3600" dirty="0">
                <a:latin typeface="Arial Rounded MT Bold" panose="020F0704030504030204" pitchFamily="34" charset="0"/>
              </a:rPr>
              <a:t>On-time graduation</a:t>
            </a:r>
          </a:p>
        </p:txBody>
      </p:sp>
      <p:sp>
        <p:nvSpPr>
          <p:cNvPr id="8" name="Slide Number Placeholder 7">
            <a:extLst>
              <a:ext uri="{FF2B5EF4-FFF2-40B4-BE49-F238E27FC236}">
                <a16:creationId xmlns:a16="http://schemas.microsoft.com/office/drawing/2014/main" id="{7DDFF088-2D95-2B93-DC40-593E061E906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F96B15-8338-45D5-A943-561235072D66}" type="slidenum">
              <a:rPr kumimoji="0" lang="en-US" sz="1050" b="0" i="0" u="none" strike="noStrike" kern="1200" cap="none" spc="0" normalizeH="0" baseline="0" noProof="0" smtClean="0">
                <a:ln>
                  <a:noFill/>
                </a:ln>
                <a:solidFill>
                  <a:srgbClr val="455F5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none" spc="0" normalizeH="0" baseline="0" noProof="0" dirty="0">
              <a:ln>
                <a:noFill/>
              </a:ln>
              <a:solidFill>
                <a:srgbClr val="455F51"/>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FBC10F7D-0EC9-47E3-C046-F0DD32F02189}"/>
              </a:ext>
            </a:extLst>
          </p:cNvPr>
          <p:cNvSpPr txBox="1"/>
          <p:nvPr/>
        </p:nvSpPr>
        <p:spPr>
          <a:xfrm>
            <a:off x="8526305" y="6294417"/>
            <a:ext cx="2748306"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https://southseattle.edu/guided-pathways</a:t>
            </a:r>
          </a:p>
        </p:txBody>
      </p:sp>
    </p:spTree>
    <p:extLst>
      <p:ext uri="{BB962C8B-B14F-4D97-AF65-F5344CB8AC3E}">
        <p14:creationId xmlns:p14="http://schemas.microsoft.com/office/powerpoint/2010/main" val="1466295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AC60D002-0C36-AEAA-A2B5-398EC3746FDF}"/>
              </a:ext>
            </a:extLst>
          </p:cNvPr>
          <p:cNvSpPr>
            <a:spLocks noGrp="1"/>
          </p:cNvSpPr>
          <p:nvPr>
            <p:ph type="body" sz="quarter" idx="13"/>
          </p:nvPr>
        </p:nvSpPr>
        <p:spPr>
          <a:xfrm>
            <a:off x="5701004" y="1352106"/>
            <a:ext cx="4934578" cy="1061206"/>
          </a:xfrm>
        </p:spPr>
        <p:txBody>
          <a:bodyPr>
            <a:normAutofit/>
          </a:bodyPr>
          <a:lstStyle/>
          <a:p>
            <a:r>
              <a:rPr lang="en-US" sz="2400" dirty="0">
                <a:latin typeface="Arial Rounded MT Bold" panose="020F0704030504030204" pitchFamily="34" charset="0"/>
              </a:rPr>
              <a:t>Students do not go to college to complete degrees</a:t>
            </a:r>
          </a:p>
        </p:txBody>
      </p:sp>
      <p:sp>
        <p:nvSpPr>
          <p:cNvPr id="8" name="Text Placeholder 7">
            <a:extLst>
              <a:ext uri="{FF2B5EF4-FFF2-40B4-BE49-F238E27FC236}">
                <a16:creationId xmlns:a16="http://schemas.microsoft.com/office/drawing/2014/main" id="{33AC3416-339D-29DD-87FD-15BD4034C48D}"/>
              </a:ext>
            </a:extLst>
          </p:cNvPr>
          <p:cNvSpPr>
            <a:spLocks noGrp="1"/>
          </p:cNvSpPr>
          <p:nvPr>
            <p:ph type="body" sz="quarter" idx="14"/>
          </p:nvPr>
        </p:nvSpPr>
        <p:spPr>
          <a:xfrm>
            <a:off x="6018244" y="2561156"/>
            <a:ext cx="5018799" cy="1061206"/>
          </a:xfrm>
        </p:spPr>
        <p:txBody>
          <a:bodyPr>
            <a:normAutofit/>
          </a:bodyPr>
          <a:lstStyle/>
          <a:p>
            <a:r>
              <a:rPr lang="en-US" sz="2400" dirty="0">
                <a:latin typeface="Arial Rounded MT Bold" panose="020F0704030504030204" pitchFamily="34" charset="0"/>
              </a:rPr>
              <a:t>Not all degrees are created equal</a:t>
            </a:r>
          </a:p>
        </p:txBody>
      </p:sp>
      <p:sp>
        <p:nvSpPr>
          <p:cNvPr id="9" name="Text Placeholder 8">
            <a:extLst>
              <a:ext uri="{FF2B5EF4-FFF2-40B4-BE49-F238E27FC236}">
                <a16:creationId xmlns:a16="http://schemas.microsoft.com/office/drawing/2014/main" id="{B64794D1-5ECE-1CD4-C6DA-7C834252F038}"/>
              </a:ext>
            </a:extLst>
          </p:cNvPr>
          <p:cNvSpPr>
            <a:spLocks noGrp="1"/>
          </p:cNvSpPr>
          <p:nvPr>
            <p:ph type="body" sz="quarter" idx="15"/>
          </p:nvPr>
        </p:nvSpPr>
        <p:spPr>
          <a:xfrm>
            <a:off x="6429018" y="3789000"/>
            <a:ext cx="5018799" cy="1032818"/>
          </a:xfrm>
        </p:spPr>
        <p:txBody>
          <a:bodyPr>
            <a:normAutofit/>
          </a:bodyPr>
          <a:lstStyle/>
          <a:p>
            <a:r>
              <a:rPr lang="en-US" sz="2400" dirty="0">
                <a:latin typeface="Arial Rounded MT Bold" panose="020F0704030504030204" pitchFamily="34" charset="0"/>
              </a:rPr>
              <a:t>Some degrees don’t have independent value</a:t>
            </a:r>
          </a:p>
        </p:txBody>
      </p:sp>
      <p:sp>
        <p:nvSpPr>
          <p:cNvPr id="10" name="Text Placeholder 9">
            <a:extLst>
              <a:ext uri="{FF2B5EF4-FFF2-40B4-BE49-F238E27FC236}">
                <a16:creationId xmlns:a16="http://schemas.microsoft.com/office/drawing/2014/main" id="{A21AC402-C4B4-A1CF-7DB0-B629F85D51AD}"/>
              </a:ext>
            </a:extLst>
          </p:cNvPr>
          <p:cNvSpPr>
            <a:spLocks noGrp="1"/>
          </p:cNvSpPr>
          <p:nvPr>
            <p:ph type="body" sz="quarter" idx="16"/>
          </p:nvPr>
        </p:nvSpPr>
        <p:spPr>
          <a:xfrm>
            <a:off x="6988629" y="5005401"/>
            <a:ext cx="5018798" cy="1032818"/>
          </a:xfrm>
        </p:spPr>
        <p:txBody>
          <a:bodyPr>
            <a:normAutofit/>
          </a:bodyPr>
          <a:lstStyle/>
          <a:p>
            <a:r>
              <a:rPr lang="en-US" sz="2400" dirty="0">
                <a:latin typeface="Arial Rounded MT Bold" panose="020F0704030504030204" pitchFamily="34" charset="0"/>
              </a:rPr>
              <a:t>Opportunities upon completion may not be equitable</a:t>
            </a:r>
          </a:p>
        </p:txBody>
      </p:sp>
      <p:sp>
        <p:nvSpPr>
          <p:cNvPr id="6" name="Title 5">
            <a:extLst>
              <a:ext uri="{FF2B5EF4-FFF2-40B4-BE49-F238E27FC236}">
                <a16:creationId xmlns:a16="http://schemas.microsoft.com/office/drawing/2014/main" id="{F9FB44D8-E757-9127-F794-BC2F0475650B}"/>
              </a:ext>
            </a:extLst>
          </p:cNvPr>
          <p:cNvSpPr>
            <a:spLocks noGrp="1"/>
          </p:cNvSpPr>
          <p:nvPr>
            <p:ph type="title"/>
          </p:nvPr>
        </p:nvSpPr>
        <p:spPr>
          <a:xfrm>
            <a:off x="912360" y="1505176"/>
            <a:ext cx="3438881" cy="2283824"/>
          </a:xfrm>
        </p:spPr>
        <p:txBody>
          <a:bodyPr>
            <a:normAutofit fontScale="90000"/>
          </a:bodyPr>
          <a:lstStyle/>
          <a:p>
            <a:r>
              <a:rPr lang="en-US" sz="4800" dirty="0">
                <a:solidFill>
                  <a:schemeClr val="bg1"/>
                </a:solidFill>
                <a:latin typeface="Arial Rounded MT Bold" panose="020F0704030504030204" pitchFamily="34" charset="0"/>
              </a:rPr>
              <a:t>But….</a:t>
            </a:r>
            <a:br>
              <a:rPr lang="en-US" sz="4800" dirty="0">
                <a:solidFill>
                  <a:schemeClr val="bg1"/>
                </a:solidFill>
                <a:latin typeface="Arial Rounded MT Bold" panose="020F0704030504030204" pitchFamily="34" charset="0"/>
              </a:rPr>
            </a:br>
            <a:r>
              <a:rPr lang="en-US" sz="4800" dirty="0">
                <a:solidFill>
                  <a:schemeClr val="bg1"/>
                </a:solidFill>
                <a:latin typeface="Arial Rounded MT Bold" panose="020F0704030504030204" pitchFamily="34" charset="0"/>
              </a:rPr>
              <a:t>completion is not enough</a:t>
            </a:r>
          </a:p>
        </p:txBody>
      </p:sp>
      <p:sp>
        <p:nvSpPr>
          <p:cNvPr id="5" name="Slide Number Placeholder 4">
            <a:extLst>
              <a:ext uri="{FF2B5EF4-FFF2-40B4-BE49-F238E27FC236}">
                <a16:creationId xmlns:a16="http://schemas.microsoft.com/office/drawing/2014/main" id="{FB641E9D-8A3F-4D46-3B7C-C9B56EB2861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F96B15-8338-45D5-A943-561235072D66}"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D0AF6EF9-BDB5-4054-FF64-D76AEAD59D36}"/>
              </a:ext>
            </a:extLst>
          </p:cNvPr>
          <p:cNvSpPr txBox="1"/>
          <p:nvPr/>
        </p:nvSpPr>
        <p:spPr>
          <a:xfrm>
            <a:off x="7390073" y="6375921"/>
            <a:ext cx="445918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Adapted from Michael Gutierrez, President, Sacramento City College</a:t>
            </a:r>
          </a:p>
        </p:txBody>
      </p:sp>
      <p:pic>
        <p:nvPicPr>
          <p:cNvPr id="19" name="Picture 18">
            <a:extLst>
              <a:ext uri="{FF2B5EF4-FFF2-40B4-BE49-F238E27FC236}">
                <a16:creationId xmlns:a16="http://schemas.microsoft.com/office/drawing/2014/main" id="{CFED6BF0-FB01-B67B-DB2D-BFD7C26394F6}"/>
              </a:ext>
            </a:extLst>
          </p:cNvPr>
          <p:cNvPicPr>
            <a:picLocks noChangeAspect="1"/>
          </p:cNvPicPr>
          <p:nvPr/>
        </p:nvPicPr>
        <p:blipFill>
          <a:blip r:embed="rId3"/>
          <a:stretch>
            <a:fillRect/>
          </a:stretch>
        </p:blipFill>
        <p:spPr>
          <a:xfrm>
            <a:off x="1407837" y="4209395"/>
            <a:ext cx="2447925" cy="1866900"/>
          </a:xfrm>
          <a:prstGeom prst="rect">
            <a:avLst/>
          </a:prstGeom>
          <a:ln w="127000" cap="sq">
            <a:solidFill>
              <a:schemeClr val="tx2">
                <a:lumMod val="75000"/>
              </a:schemeClr>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707755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733C266-4BDC-E52B-FDEB-12606344DAC4}"/>
              </a:ext>
            </a:extLst>
          </p:cNvPr>
          <p:cNvSpPr>
            <a:spLocks noGrp="1"/>
          </p:cNvSpPr>
          <p:nvPr>
            <p:ph type="title"/>
          </p:nvPr>
        </p:nvSpPr>
        <p:spPr>
          <a:xfrm>
            <a:off x="1066800" y="289932"/>
            <a:ext cx="10248398" cy="1246077"/>
          </a:xfrm>
        </p:spPr>
        <p:txBody>
          <a:bodyPr>
            <a:noAutofit/>
          </a:bodyPr>
          <a:lstStyle/>
          <a:p>
            <a:r>
              <a:rPr lang="en-US" sz="3800" dirty="0">
                <a:latin typeface="Arial Rounded MT Bold" panose="020F0704030504030204" pitchFamily="34" charset="0"/>
              </a:rPr>
              <a:t>Community College 3.0 </a:t>
            </a:r>
            <a:br>
              <a:rPr lang="en-US" sz="3800" dirty="0">
                <a:latin typeface="Arial Rounded MT Bold" panose="020F0704030504030204" pitchFamily="34" charset="0"/>
              </a:rPr>
            </a:br>
            <a:r>
              <a:rPr lang="en-US" sz="3800" dirty="0">
                <a:latin typeface="Arial Rounded MT Bold" panose="020F0704030504030204" pitchFamily="34" charset="0"/>
              </a:rPr>
              <a:t>Post-Graduation Success: Equity Outcomes</a:t>
            </a:r>
          </a:p>
        </p:txBody>
      </p:sp>
      <p:pic>
        <p:nvPicPr>
          <p:cNvPr id="18" name="Content Placeholder 17">
            <a:extLst>
              <a:ext uri="{FF2B5EF4-FFF2-40B4-BE49-F238E27FC236}">
                <a16:creationId xmlns:a16="http://schemas.microsoft.com/office/drawing/2014/main" id="{143E86A8-6C13-1576-887A-E4C336B3DF12}"/>
              </a:ext>
            </a:extLst>
          </p:cNvPr>
          <p:cNvPicPr>
            <a:picLocks noGrp="1" noChangeAspect="1"/>
          </p:cNvPicPr>
          <p:nvPr>
            <p:ph sz="half" idx="1"/>
          </p:nvPr>
        </p:nvPicPr>
        <p:blipFill>
          <a:blip r:embed="rId3"/>
          <a:stretch>
            <a:fillRect/>
          </a:stretch>
        </p:blipFill>
        <p:spPr>
          <a:xfrm rot="21324795">
            <a:off x="1633886" y="2034809"/>
            <a:ext cx="3066628" cy="3679954"/>
          </a:xfrm>
          <a:prstGeom prst="rect">
            <a:avLst/>
          </a:prstGeom>
        </p:spPr>
      </p:pic>
      <p:pic>
        <p:nvPicPr>
          <p:cNvPr id="22" name="Content Placeholder 21">
            <a:extLst>
              <a:ext uri="{FF2B5EF4-FFF2-40B4-BE49-F238E27FC236}">
                <a16:creationId xmlns:a16="http://schemas.microsoft.com/office/drawing/2014/main" id="{7EFC47DB-68F3-8587-CF14-BFFAC046444C}"/>
              </a:ext>
            </a:extLst>
          </p:cNvPr>
          <p:cNvPicPr>
            <a:picLocks noGrp="1" noChangeAspect="1"/>
          </p:cNvPicPr>
          <p:nvPr>
            <p:ph sz="half" idx="2"/>
          </p:nvPr>
        </p:nvPicPr>
        <p:blipFill>
          <a:blip r:embed="rId4"/>
          <a:stretch>
            <a:fillRect/>
          </a:stretch>
        </p:blipFill>
        <p:spPr>
          <a:xfrm rot="512387">
            <a:off x="6107628" y="2545206"/>
            <a:ext cx="4937125" cy="2627669"/>
          </a:xfrm>
          <a:prstGeom prst="rect">
            <a:avLst/>
          </a:prstGeom>
        </p:spPr>
      </p:pic>
      <p:sp>
        <p:nvSpPr>
          <p:cNvPr id="8" name="Slide Number Placeholder 7">
            <a:extLst>
              <a:ext uri="{FF2B5EF4-FFF2-40B4-BE49-F238E27FC236}">
                <a16:creationId xmlns:a16="http://schemas.microsoft.com/office/drawing/2014/main" id="{F9613C9A-B801-9B60-F97B-7980A9BB990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FF96B15-8338-45D5-A943-561235072D66}"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D080743A-4648-FEEB-2845-9B31263D6CE5}"/>
              </a:ext>
            </a:extLst>
          </p:cNvPr>
          <p:cNvSpPr txBox="1"/>
          <p:nvPr/>
        </p:nvSpPr>
        <p:spPr>
          <a:xfrm>
            <a:off x="951136" y="5980723"/>
            <a:ext cx="492189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https://fineartamerica.com/featured/i-graduated-now-im-smart-and-stuff-college-graduate-sourcing-graphic-design.html</a:t>
            </a:r>
          </a:p>
        </p:txBody>
      </p:sp>
      <p:sp>
        <p:nvSpPr>
          <p:cNvPr id="23" name="TextBox 22">
            <a:extLst>
              <a:ext uri="{FF2B5EF4-FFF2-40B4-BE49-F238E27FC236}">
                <a16:creationId xmlns:a16="http://schemas.microsoft.com/office/drawing/2014/main" id="{8B3E3069-6060-63A8-04E4-5D70FE15C84F}"/>
              </a:ext>
            </a:extLst>
          </p:cNvPr>
          <p:cNvSpPr txBox="1"/>
          <p:nvPr/>
        </p:nvSpPr>
        <p:spPr>
          <a:xfrm>
            <a:off x="6662175" y="5980723"/>
            <a:ext cx="4653023"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https://ingenium.engr.tamu.edu/you-graduated-without-a-job-offer-now-what/</a:t>
            </a:r>
          </a:p>
        </p:txBody>
      </p:sp>
    </p:spTree>
    <p:extLst>
      <p:ext uri="{BB962C8B-B14F-4D97-AF65-F5344CB8AC3E}">
        <p14:creationId xmlns:p14="http://schemas.microsoft.com/office/powerpoint/2010/main" val="321799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3"/>
          <p:cNvSpPr/>
          <p:nvPr/>
        </p:nvSpPr>
        <p:spPr>
          <a:xfrm>
            <a:off x="774192" y="66964"/>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26" name="Google Shape;126;p3"/>
          <p:cNvSpPr/>
          <p:nvPr/>
        </p:nvSpPr>
        <p:spPr>
          <a:xfrm>
            <a:off x="0" y="0"/>
            <a:ext cx="2013557" cy="6858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28" name="Google Shape;128;p3"/>
          <p:cNvSpPr>
            <a:spLocks noGrp="1"/>
          </p:cNvSpPr>
          <p:nvPr>
            <p:ph type="title"/>
          </p:nvPr>
        </p:nvSpPr>
        <p:spPr>
          <a:xfrm>
            <a:off x="640080" y="2074363"/>
            <a:ext cx="2752354" cy="2709275"/>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600"/>
              <a:buFont typeface="Calibri"/>
              <a:buNone/>
            </a:pPr>
            <a:r>
              <a:rPr lang="en-US" sz="2600" dirty="0">
                <a:solidFill>
                  <a:srgbClr val="FFFFFF"/>
                </a:solidFill>
                <a:latin typeface="Calibri"/>
                <a:ea typeface="Calibri"/>
                <a:cs typeface="Calibri"/>
                <a:sym typeface="Calibri"/>
              </a:rPr>
              <a:t>Higher Education for American Democracy, 1947</a:t>
            </a:r>
            <a:endParaRPr dirty="0"/>
          </a:p>
        </p:txBody>
      </p:sp>
      <p:pic>
        <p:nvPicPr>
          <p:cNvPr id="127" name="Google Shape;127;p3" descr="A close up of text on a white background&#10;&#10;Description generated with very high confidence"/>
          <p:cNvPicPr preferRelativeResize="0">
            <a:picLocks noGrp="1"/>
          </p:cNvPicPr>
          <p:nvPr>
            <p:ph idx="1"/>
          </p:nvPr>
        </p:nvPicPr>
        <p:blipFill rotWithShape="1">
          <a:blip r:embed="rId3">
            <a:alphaModFix/>
          </a:blip>
          <a:stretch/>
        </p:blipFill>
        <p:spPr>
          <a:xfrm rot="5885865">
            <a:off x="4821271" y="1366670"/>
            <a:ext cx="5768520" cy="4798516"/>
          </a:xfrm>
          <a:prstGeom prst="rect">
            <a:avLst/>
          </a:prstGeom>
          <a:noFill/>
          <a:ln>
            <a:noFill/>
          </a:ln>
        </p:spPr>
      </p:pic>
    </p:spTree>
    <p:extLst>
      <p:ext uri="{BB962C8B-B14F-4D97-AF65-F5344CB8AC3E}">
        <p14:creationId xmlns:p14="http://schemas.microsoft.com/office/powerpoint/2010/main" val="4223178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p:nvPr/>
        </p:nvSpPr>
        <p:spPr>
          <a:xfrm>
            <a:off x="484096" y="470925"/>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4"/>
          <p:cNvSpPr txBox="1">
            <a:spLocks noGrp="1"/>
          </p:cNvSpPr>
          <p:nvPr>
            <p:ph type="title"/>
          </p:nvPr>
        </p:nvSpPr>
        <p:spPr>
          <a:xfrm>
            <a:off x="863029" y="1012004"/>
            <a:ext cx="3416158" cy="47954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rPr>
              <a:t>The Task of the Commission</a:t>
            </a:r>
            <a:endParaRPr>
              <a:solidFill>
                <a:srgbClr val="FFFFFF"/>
              </a:solidFill>
            </a:endParaRPr>
          </a:p>
        </p:txBody>
      </p:sp>
      <p:grpSp>
        <p:nvGrpSpPr>
          <p:cNvPr id="135" name="Google Shape;135;p4"/>
          <p:cNvGrpSpPr/>
          <p:nvPr/>
        </p:nvGrpSpPr>
        <p:grpSpPr>
          <a:xfrm>
            <a:off x="5194300" y="891387"/>
            <a:ext cx="6513603" cy="5044500"/>
            <a:chOff x="0" y="420463"/>
            <a:chExt cx="6513603" cy="5044500"/>
          </a:xfrm>
        </p:grpSpPr>
        <p:sp>
          <p:nvSpPr>
            <p:cNvPr id="136" name="Google Shape;136;p4"/>
            <p:cNvSpPr/>
            <p:nvPr/>
          </p:nvSpPr>
          <p:spPr>
            <a:xfrm>
              <a:off x="0" y="420463"/>
              <a:ext cx="6513603" cy="1645020"/>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Google Shape;137;p4"/>
            <p:cNvSpPr txBox="1"/>
            <p:nvPr/>
          </p:nvSpPr>
          <p:spPr>
            <a:xfrm>
              <a:off x="80303" y="500766"/>
              <a:ext cx="6352997" cy="1484414"/>
            </a:xfrm>
            <a:prstGeom prst="rect">
              <a:avLst/>
            </a:prstGeom>
            <a:noFill/>
            <a:ln>
              <a:noFill/>
            </a:ln>
          </p:spPr>
          <p:txBody>
            <a:bodyPr spcFirstLastPara="1" wrap="square" lIns="72375" tIns="72375" rIns="72375" bIns="72375" anchor="ctr" anchorCtr="0">
              <a:noAutofit/>
            </a:bodyPr>
            <a:lstStyle/>
            <a:p>
              <a:pPr marL="0" marR="0" lvl="0" indent="0" algn="l" defTabSz="457200" rtl="0" eaLnBrk="1" fontAlgn="auto" latinLnBrk="0" hangingPunct="1">
                <a:lnSpc>
                  <a:spcPct val="90000"/>
                </a:lnSpc>
                <a:spcBef>
                  <a:spcPts val="0"/>
                </a:spcBef>
                <a:spcAft>
                  <a:spcPts val="0"/>
                </a:spcAft>
                <a:buClr>
                  <a:prstClr val="white"/>
                </a:buClr>
                <a:buSzPts val="1900"/>
                <a:buFont typeface="Calibri"/>
                <a:buNone/>
                <a:tabLst/>
                <a:defRPr/>
              </a:pPr>
              <a:r>
                <a:rPr kumimoji="0" lang="en-US" sz="1900" b="0" i="0" u="none" strike="noStrike" kern="1200" cap="none" spc="0" normalizeH="0" baseline="0" noProof="0">
                  <a:ln>
                    <a:noFill/>
                  </a:ln>
                  <a:solidFill>
                    <a:prstClr val="white"/>
                  </a:solidFill>
                  <a:effectLst/>
                  <a:uLnTx/>
                  <a:uFillTx/>
                  <a:latin typeface="Calibri"/>
                  <a:ea typeface="Calibri"/>
                  <a:cs typeface="Calibri"/>
                  <a:sym typeface="Calibri"/>
                </a:rPr>
                <a:t>"Educational Leaders...felt that somehow the colleges had not kept pace with the changing social conditions, that the programs of higher education would have to be repatterned if they were to prepare youth to live satisfyingly and effectively in contemporary society." (Higher Ed. V1. P.1)</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Google Shape;138;p4"/>
            <p:cNvSpPr/>
            <p:nvPr/>
          </p:nvSpPr>
          <p:spPr>
            <a:xfrm>
              <a:off x="0" y="2120203"/>
              <a:ext cx="6513603" cy="1645020"/>
            </a:xfrm>
            <a:prstGeom prst="roundRect">
              <a:avLst>
                <a:gd name="adj" fmla="val 16667"/>
              </a:avLst>
            </a:prstGeom>
            <a:solidFill>
              <a:srgbClr val="44B7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Google Shape;139;p4"/>
            <p:cNvSpPr txBox="1"/>
            <p:nvPr/>
          </p:nvSpPr>
          <p:spPr>
            <a:xfrm>
              <a:off x="80303" y="2200506"/>
              <a:ext cx="6352997" cy="1484414"/>
            </a:xfrm>
            <a:prstGeom prst="rect">
              <a:avLst/>
            </a:prstGeom>
            <a:noFill/>
            <a:ln>
              <a:noFill/>
            </a:ln>
          </p:spPr>
          <p:txBody>
            <a:bodyPr spcFirstLastPara="1" wrap="square" lIns="72375" tIns="72375" rIns="72375" bIns="72375" anchor="ctr" anchorCtr="0">
              <a:noAutofit/>
            </a:bodyPr>
            <a:lstStyle/>
            <a:p>
              <a:pPr marL="0" marR="0" lvl="0" indent="0" algn="l" defTabSz="457200" rtl="0" eaLnBrk="1" fontAlgn="auto" latinLnBrk="0" hangingPunct="1">
                <a:lnSpc>
                  <a:spcPct val="90000"/>
                </a:lnSpc>
                <a:spcBef>
                  <a:spcPts val="0"/>
                </a:spcBef>
                <a:spcAft>
                  <a:spcPts val="0"/>
                </a:spcAft>
                <a:buClr>
                  <a:prstClr val="white"/>
                </a:buClr>
                <a:buSzPts val="1900"/>
                <a:buFont typeface="Calibri"/>
                <a:buNone/>
                <a:tabLst/>
                <a:defRPr/>
              </a:pPr>
              <a:r>
                <a:rPr kumimoji="0" lang="en-US" sz="1900" b="0" i="0" u="none" strike="noStrike" kern="1200" cap="none" spc="0" normalizeH="0" baseline="0" noProof="0">
                  <a:ln>
                    <a:noFill/>
                  </a:ln>
                  <a:solidFill>
                    <a:prstClr val="white"/>
                  </a:solidFill>
                  <a:effectLst/>
                  <a:uLnTx/>
                  <a:uFillTx/>
                  <a:latin typeface="Calibri"/>
                  <a:ea typeface="Calibri"/>
                  <a:cs typeface="Calibri"/>
                  <a:sym typeface="Calibri"/>
                </a:rPr>
                <a:t>"the numbers of veterans availing themselves of veterans' educational benefits falls short of the numbers that records... show could benefit from higher education" (p.1)</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Google Shape;140;p4"/>
            <p:cNvSpPr/>
            <p:nvPr/>
          </p:nvSpPr>
          <p:spPr>
            <a:xfrm>
              <a:off x="0" y="3819943"/>
              <a:ext cx="6513603" cy="1645020"/>
            </a:xfrm>
            <a:prstGeom prst="roundRect">
              <a:avLst>
                <a:gd name="adj" fmla="val 16667"/>
              </a:avLst>
            </a:prstGeom>
            <a:solidFill>
              <a:srgbClr val="6FAA4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Google Shape;141;p4"/>
            <p:cNvSpPr txBox="1"/>
            <p:nvPr/>
          </p:nvSpPr>
          <p:spPr>
            <a:xfrm>
              <a:off x="80303" y="3900246"/>
              <a:ext cx="6352997" cy="1484414"/>
            </a:xfrm>
            <a:prstGeom prst="rect">
              <a:avLst/>
            </a:prstGeom>
            <a:noFill/>
            <a:ln>
              <a:noFill/>
            </a:ln>
          </p:spPr>
          <p:txBody>
            <a:bodyPr spcFirstLastPara="1" wrap="square" lIns="72375" tIns="72375" rIns="72375" bIns="72375" anchor="ctr" anchorCtr="0">
              <a:noAutofit/>
            </a:bodyPr>
            <a:lstStyle/>
            <a:p>
              <a:pPr marL="0" marR="0" lvl="0" indent="0" algn="l" defTabSz="457200" rtl="0" eaLnBrk="1" fontAlgn="auto" latinLnBrk="0" hangingPunct="1">
                <a:lnSpc>
                  <a:spcPct val="90000"/>
                </a:lnSpc>
                <a:spcBef>
                  <a:spcPts val="0"/>
                </a:spcBef>
                <a:spcAft>
                  <a:spcPts val="0"/>
                </a:spcAft>
                <a:buClr>
                  <a:prstClr val="white"/>
                </a:buClr>
                <a:buSzPts val="1900"/>
                <a:buFont typeface="Calibri"/>
                <a:buNone/>
                <a:tabLst/>
                <a:defRPr/>
              </a:pPr>
              <a:r>
                <a:rPr kumimoji="0" lang="en-US" sz="1900" b="0" i="0" u="none" strike="noStrike" kern="1200" cap="none" spc="0" normalizeH="0" baseline="0" noProof="0">
                  <a:ln>
                    <a:noFill/>
                  </a:ln>
                  <a:solidFill>
                    <a:prstClr val="white"/>
                  </a:solidFill>
                  <a:effectLst/>
                  <a:uLnTx/>
                  <a:uFillTx/>
                  <a:latin typeface="Calibri"/>
                  <a:ea typeface="Calibri"/>
                  <a:cs typeface="Calibri"/>
                  <a:sym typeface="Calibri"/>
                </a:rPr>
                <a:t>Doubling of the 1947-8 enrollment possible if infrastructure and financial support made available.</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761928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p:nvPr/>
        </p:nvSpPr>
        <p:spPr>
          <a:xfrm>
            <a:off x="484096" y="470925"/>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47" name="Google Shape;147;p5"/>
          <p:cNvSpPr txBox="1">
            <a:spLocks noGrp="1"/>
          </p:cNvSpPr>
          <p:nvPr>
            <p:ph type="title"/>
          </p:nvPr>
        </p:nvSpPr>
        <p:spPr>
          <a:xfrm>
            <a:off x="863029" y="1012004"/>
            <a:ext cx="3416158" cy="47954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dirty="0">
                <a:solidFill>
                  <a:srgbClr val="FFFFFF"/>
                </a:solidFill>
              </a:rPr>
              <a:t>Critical Need for Education</a:t>
            </a:r>
            <a:endParaRPr dirty="0">
              <a:solidFill>
                <a:srgbClr val="FFFFFF"/>
              </a:solidFill>
            </a:endParaRPr>
          </a:p>
        </p:txBody>
      </p:sp>
      <p:grpSp>
        <p:nvGrpSpPr>
          <p:cNvPr id="148" name="Google Shape;148;p5"/>
          <p:cNvGrpSpPr/>
          <p:nvPr/>
        </p:nvGrpSpPr>
        <p:grpSpPr>
          <a:xfrm>
            <a:off x="5194300" y="484564"/>
            <a:ext cx="6513603" cy="5858145"/>
            <a:chOff x="0" y="13640"/>
            <a:chExt cx="6513603" cy="5858145"/>
          </a:xfrm>
        </p:grpSpPr>
        <p:sp>
          <p:nvSpPr>
            <p:cNvPr id="149" name="Google Shape;149;p5"/>
            <p:cNvSpPr/>
            <p:nvPr/>
          </p:nvSpPr>
          <p:spPr>
            <a:xfrm>
              <a:off x="0" y="13640"/>
              <a:ext cx="6513603" cy="69556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Google Shape;150;p5"/>
            <p:cNvSpPr txBox="1"/>
            <p:nvPr/>
          </p:nvSpPr>
          <p:spPr>
            <a:xfrm>
              <a:off x="33955" y="47595"/>
              <a:ext cx="6445693" cy="627655"/>
            </a:xfrm>
            <a:prstGeom prst="rect">
              <a:avLst/>
            </a:prstGeom>
            <a:noFill/>
            <a:ln>
              <a:noFill/>
            </a:ln>
          </p:spPr>
          <p:txBody>
            <a:bodyPr spcFirstLastPara="1" wrap="square" lIns="110475" tIns="110475" rIns="110475" bIns="110475" anchor="ctr" anchorCtr="0">
              <a:noAutofit/>
            </a:bodyPr>
            <a:lstStyle/>
            <a:p>
              <a:pPr marL="0" marR="0" lvl="0" indent="0" algn="ctr" defTabSz="457200" rtl="0" eaLnBrk="1" fontAlgn="auto" latinLnBrk="0" hangingPunct="1">
                <a:lnSpc>
                  <a:spcPct val="90000"/>
                </a:lnSpc>
                <a:spcBef>
                  <a:spcPts val="0"/>
                </a:spcBef>
                <a:spcAft>
                  <a:spcPts val="0"/>
                </a:spcAft>
                <a:buClr>
                  <a:prstClr val="white"/>
                </a:buClr>
                <a:buSzPts val="2900"/>
                <a:buFont typeface="Calibri"/>
                <a:buNone/>
                <a:tabLst/>
                <a:defRPr/>
              </a:pPr>
              <a:r>
                <a:rPr kumimoji="0" lang="en-US" sz="2900" b="0" i="0" u="none" strike="noStrike" kern="1200" cap="none" spc="0" normalizeH="0" baseline="0" noProof="0" dirty="0">
                  <a:ln>
                    <a:noFill/>
                  </a:ln>
                  <a:solidFill>
                    <a:prstClr val="white"/>
                  </a:solidFill>
                  <a:effectLst/>
                  <a:uLnTx/>
                  <a:uFillTx/>
                  <a:latin typeface="Calibri"/>
                  <a:ea typeface="Calibri"/>
                  <a:cs typeface="Calibri"/>
                  <a:sym typeface="Calibri"/>
                </a:rPr>
                <a:t>Four Major Factors</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1" name="Google Shape;151;p5"/>
            <p:cNvSpPr/>
            <p:nvPr/>
          </p:nvSpPr>
          <p:spPr>
            <a:xfrm>
              <a:off x="0" y="709205"/>
              <a:ext cx="6513603" cy="5162580"/>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Google Shape;152;p5"/>
            <p:cNvSpPr txBox="1"/>
            <p:nvPr/>
          </p:nvSpPr>
          <p:spPr>
            <a:xfrm>
              <a:off x="0" y="709205"/>
              <a:ext cx="6513603" cy="5162580"/>
            </a:xfrm>
            <a:prstGeom prst="rect">
              <a:avLst/>
            </a:prstGeom>
            <a:noFill/>
            <a:ln>
              <a:noFill/>
            </a:ln>
          </p:spPr>
          <p:txBody>
            <a:bodyPr spcFirstLastPara="1" wrap="square" lIns="206800" tIns="36825" rIns="206225" bIns="36825" anchor="t" anchorCtr="0">
              <a:noAutofit/>
            </a:bodyPr>
            <a:lstStyle/>
            <a:p>
              <a:pPr marL="228600" marR="0" lvl="1" indent="-228600" algn="l" defTabSz="457200" rtl="0" eaLnBrk="1" fontAlgn="auto" latinLnBrk="0" hangingPunct="1">
                <a:lnSpc>
                  <a:spcPct val="90000"/>
                </a:lnSpc>
                <a:spcBef>
                  <a:spcPts val="0"/>
                </a:spcBef>
                <a:spcAft>
                  <a:spcPts val="0"/>
                </a:spcAft>
                <a:buClr>
                  <a:prstClr val="black"/>
                </a:buClr>
                <a:buSzPts val="2300"/>
                <a:buFont typeface="Calibri"/>
                <a:buChar char="•"/>
                <a:tabLst/>
                <a:defRPr/>
              </a:pPr>
              <a:r>
                <a:rPr kumimoji="0" lang="en-US" sz="2300" b="0" i="0" u="none" strike="noStrike" kern="1200" cap="none" spc="0" normalizeH="0" baseline="0" noProof="0">
                  <a:ln>
                    <a:noFill/>
                  </a:ln>
                  <a:solidFill>
                    <a:prstClr val="black"/>
                  </a:solidFill>
                  <a:effectLst/>
                  <a:uLnTx/>
                  <a:uFillTx/>
                  <a:latin typeface="Calibri"/>
                  <a:ea typeface="Calibri"/>
                  <a:cs typeface="Calibri"/>
                  <a:sym typeface="Calibri"/>
                </a:rPr>
                <a:t>Impact of technology on society. Impact on interpersonal relations and duties of citizens. New skills and greater maturity needed.</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1" indent="-228600" algn="l" defTabSz="457200" rtl="0" eaLnBrk="1" fontAlgn="auto" latinLnBrk="0" hangingPunct="1">
                <a:lnSpc>
                  <a:spcPct val="90000"/>
                </a:lnSpc>
                <a:spcBef>
                  <a:spcPts val="460"/>
                </a:spcBef>
                <a:spcAft>
                  <a:spcPts val="0"/>
                </a:spcAft>
                <a:buClr>
                  <a:prstClr val="black"/>
                </a:buClr>
                <a:buSzPts val="2300"/>
                <a:buFont typeface="Calibri"/>
                <a:buChar char="•"/>
                <a:tabLst/>
                <a:defRPr/>
              </a:pPr>
              <a:r>
                <a:rPr kumimoji="0" lang="en-US" sz="2300" b="0" i="0" u="none" strike="noStrike" kern="1200" cap="none" spc="0" normalizeH="0" baseline="0" noProof="0">
                  <a:ln>
                    <a:noFill/>
                  </a:ln>
                  <a:solidFill>
                    <a:prstClr val="black"/>
                  </a:solidFill>
                  <a:effectLst/>
                  <a:uLnTx/>
                  <a:uFillTx/>
                  <a:latin typeface="Calibri"/>
                  <a:ea typeface="Calibri"/>
                  <a:cs typeface="Calibri"/>
                  <a:sym typeface="Calibri"/>
                </a:rPr>
                <a:t>USA made up of the entire world. "Effect democratic reconciliation, so as to make of the national life one continuous process of interpersonal, intervocational and intercultural cooperation." (p.2)</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1" indent="-228600" algn="l" defTabSz="457200" rtl="0" eaLnBrk="1" fontAlgn="auto" latinLnBrk="0" hangingPunct="1">
                <a:lnSpc>
                  <a:spcPct val="90000"/>
                </a:lnSpc>
                <a:spcBef>
                  <a:spcPts val="460"/>
                </a:spcBef>
                <a:spcAft>
                  <a:spcPts val="0"/>
                </a:spcAft>
                <a:buClr>
                  <a:prstClr val="black"/>
                </a:buClr>
                <a:buSzPts val="2300"/>
                <a:buFont typeface="Calibri"/>
                <a:buChar char="•"/>
                <a:tabLst/>
                <a:defRPr/>
              </a:pPr>
              <a:r>
                <a:rPr kumimoji="0" lang="en-US" sz="2300" b="0" i="0" u="none" strike="noStrike" kern="1200" cap="none" spc="0" normalizeH="0" baseline="0" noProof="0">
                  <a:ln>
                    <a:noFill/>
                  </a:ln>
                  <a:solidFill>
                    <a:prstClr val="black"/>
                  </a:solidFill>
                  <a:effectLst/>
                  <a:uLnTx/>
                  <a:uFillTx/>
                  <a:latin typeface="Calibri"/>
                  <a:ea typeface="Calibri"/>
                  <a:cs typeface="Calibri"/>
                  <a:sym typeface="Calibri"/>
                </a:rPr>
                <a:t>Maintaining peace with the rest of the world (United Nations). "[R]equires of our citizens a knowledge of other peoples...such as has not hitherto been so urgent. (p.2)</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28600" marR="0" lvl="1" indent="-228600" algn="l" defTabSz="457200" rtl="0" eaLnBrk="1" fontAlgn="auto" latinLnBrk="0" hangingPunct="1">
                <a:lnSpc>
                  <a:spcPct val="90000"/>
                </a:lnSpc>
                <a:spcBef>
                  <a:spcPts val="460"/>
                </a:spcBef>
                <a:spcAft>
                  <a:spcPts val="0"/>
                </a:spcAft>
                <a:buClr>
                  <a:prstClr val="black"/>
                </a:buClr>
                <a:buSzPts val="2300"/>
                <a:buFont typeface="Calibri"/>
                <a:buChar char="•"/>
                <a:tabLst/>
                <a:defRPr/>
              </a:pPr>
              <a:r>
                <a:rPr kumimoji="0" lang="en-US" sz="2300" b="0" i="0" u="none" strike="noStrike" kern="1200" cap="none" spc="0" normalizeH="0" baseline="0" noProof="0">
                  <a:ln>
                    <a:noFill/>
                  </a:ln>
                  <a:solidFill>
                    <a:prstClr val="black"/>
                  </a:solidFill>
                  <a:effectLst/>
                  <a:uLnTx/>
                  <a:uFillTx/>
                  <a:latin typeface="Calibri"/>
                  <a:ea typeface="Calibri"/>
                  <a:cs typeface="Calibri"/>
                  <a:sym typeface="Calibri"/>
                </a:rPr>
                <a:t>Atomic age--"ambivalent promise...underscored the need for education and research for the self-protection of our democracy."</a:t>
              </a: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26516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p:nvPr/>
        </p:nvSpPr>
        <p:spPr>
          <a:xfrm>
            <a:off x="484096" y="470925"/>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58;p6"/>
          <p:cNvSpPr txBox="1">
            <a:spLocks noGrp="1"/>
          </p:cNvSpPr>
          <p:nvPr>
            <p:ph type="title"/>
          </p:nvPr>
        </p:nvSpPr>
        <p:spPr>
          <a:xfrm>
            <a:off x="863029" y="1012004"/>
            <a:ext cx="3416158" cy="47954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sz="7200" dirty="0">
                <a:solidFill>
                  <a:srgbClr val="FFFFFF"/>
                </a:solidFill>
              </a:rPr>
              <a:t>Principal Goals</a:t>
            </a:r>
            <a:endParaRPr sz="7200" dirty="0">
              <a:solidFill>
                <a:srgbClr val="FFFFFF"/>
              </a:solidFill>
            </a:endParaRPr>
          </a:p>
        </p:txBody>
      </p:sp>
      <p:grpSp>
        <p:nvGrpSpPr>
          <p:cNvPr id="159" name="Google Shape;159;p6"/>
          <p:cNvGrpSpPr/>
          <p:nvPr/>
        </p:nvGrpSpPr>
        <p:grpSpPr>
          <a:xfrm>
            <a:off x="5004816" y="470925"/>
            <a:ext cx="6703087" cy="5990835"/>
            <a:chOff x="0" y="425775"/>
            <a:chExt cx="6513603" cy="5033875"/>
          </a:xfrm>
        </p:grpSpPr>
        <p:sp>
          <p:nvSpPr>
            <p:cNvPr id="160" name="Google Shape;160;p6"/>
            <p:cNvSpPr/>
            <p:nvPr/>
          </p:nvSpPr>
          <p:spPr>
            <a:xfrm>
              <a:off x="0" y="425775"/>
              <a:ext cx="6513603" cy="1622278"/>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Google Shape;161;p6"/>
            <p:cNvSpPr txBox="1"/>
            <p:nvPr/>
          </p:nvSpPr>
          <p:spPr>
            <a:xfrm>
              <a:off x="79193" y="504968"/>
              <a:ext cx="6355217" cy="1463892"/>
            </a:xfrm>
            <a:prstGeom prst="rect">
              <a:avLst/>
            </a:prstGeom>
            <a:noFill/>
            <a:ln>
              <a:noFill/>
            </a:ln>
          </p:spPr>
          <p:txBody>
            <a:bodyPr spcFirstLastPara="1" wrap="square" lIns="110475" tIns="110475" rIns="110475" bIns="110475" anchor="ctr" anchorCtr="0">
              <a:noAutofit/>
            </a:bodyPr>
            <a:lstStyle/>
            <a:p>
              <a:pPr marL="0" marR="0" lvl="0" indent="0" algn="l" defTabSz="457200" rtl="0" eaLnBrk="1" fontAlgn="auto" latinLnBrk="0" hangingPunct="1">
                <a:lnSpc>
                  <a:spcPct val="90000"/>
                </a:lnSpc>
                <a:spcBef>
                  <a:spcPts val="0"/>
                </a:spcBef>
                <a:spcAft>
                  <a:spcPts val="0"/>
                </a:spcAft>
                <a:buClr>
                  <a:prstClr val="white"/>
                </a:buClr>
                <a:buSzPts val="2900"/>
                <a:buFont typeface="Calibri"/>
                <a:buNone/>
                <a:tabLst/>
                <a:defRPr/>
              </a:pPr>
              <a:r>
                <a:rPr kumimoji="0" lang="en-US" sz="3600" b="0" i="0" u="none" strike="noStrike" kern="1200" cap="none" spc="0" normalizeH="0" baseline="0" noProof="0" dirty="0">
                  <a:ln>
                    <a:noFill/>
                  </a:ln>
                  <a:solidFill>
                    <a:prstClr val="white"/>
                  </a:solidFill>
                  <a:effectLst/>
                  <a:uLnTx/>
                  <a:uFillTx/>
                  <a:latin typeface="Calibri"/>
                  <a:ea typeface="Calibri"/>
                  <a:cs typeface="Calibri"/>
                  <a:sym typeface="Calibri"/>
                </a:rPr>
                <a:t>Education for a "fuller realization of democracy."</a:t>
              </a:r>
              <a:endParaRPr kumimoji="0"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2" name="Google Shape;162;p6"/>
            <p:cNvSpPr/>
            <p:nvPr/>
          </p:nvSpPr>
          <p:spPr>
            <a:xfrm>
              <a:off x="0" y="2131573"/>
              <a:ext cx="6513603" cy="1622278"/>
            </a:xfrm>
            <a:prstGeom prst="roundRect">
              <a:avLst>
                <a:gd name="adj" fmla="val 16667"/>
              </a:avLst>
            </a:prstGeom>
            <a:solidFill>
              <a:srgbClr val="C47F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Google Shape;163;p6"/>
            <p:cNvSpPr txBox="1"/>
            <p:nvPr/>
          </p:nvSpPr>
          <p:spPr>
            <a:xfrm>
              <a:off x="79193" y="2210766"/>
              <a:ext cx="6355217" cy="1463892"/>
            </a:xfrm>
            <a:prstGeom prst="rect">
              <a:avLst/>
            </a:prstGeom>
            <a:noFill/>
            <a:ln>
              <a:noFill/>
            </a:ln>
          </p:spPr>
          <p:txBody>
            <a:bodyPr spcFirstLastPara="1" wrap="square" lIns="110475" tIns="110475" rIns="110475" bIns="110475" anchor="ctr" anchorCtr="0">
              <a:noAutofit/>
            </a:bodyPr>
            <a:lstStyle/>
            <a:p>
              <a:pPr marL="0" marR="0" lvl="0" indent="0" algn="l" defTabSz="457200" rtl="0" eaLnBrk="1" fontAlgn="auto" latinLnBrk="0" hangingPunct="1">
                <a:lnSpc>
                  <a:spcPct val="90000"/>
                </a:lnSpc>
                <a:spcBef>
                  <a:spcPts val="0"/>
                </a:spcBef>
                <a:spcAft>
                  <a:spcPts val="0"/>
                </a:spcAft>
                <a:buClr>
                  <a:prstClr val="white"/>
                </a:buClr>
                <a:buSzPts val="2900"/>
                <a:buFont typeface="Calibri"/>
                <a:buNone/>
                <a:tabLst/>
                <a:defRPr/>
              </a:pPr>
              <a:r>
                <a:rPr kumimoji="0" lang="en-US" sz="3600" b="0" i="0" u="none" strike="noStrike" kern="1200" cap="none" spc="0" normalizeH="0" baseline="0" noProof="0" dirty="0">
                  <a:ln>
                    <a:noFill/>
                  </a:ln>
                  <a:solidFill>
                    <a:prstClr val="white"/>
                  </a:solidFill>
                  <a:effectLst/>
                  <a:uLnTx/>
                  <a:uFillTx/>
                  <a:latin typeface="Calibri"/>
                  <a:ea typeface="Calibri"/>
                  <a:cs typeface="Calibri"/>
                  <a:sym typeface="Calibri"/>
                </a:rPr>
                <a:t>Education "directly and explicitly for international understanding."</a:t>
              </a:r>
              <a:endParaRPr kumimoji="0"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4" name="Google Shape;164;p6"/>
            <p:cNvSpPr/>
            <p:nvPr/>
          </p:nvSpPr>
          <p:spPr>
            <a:xfrm>
              <a:off x="0" y="3837372"/>
              <a:ext cx="6513603" cy="1622278"/>
            </a:xfrm>
            <a:prstGeom prst="roundRect">
              <a:avLst>
                <a:gd name="adj" fmla="val 16667"/>
              </a:avLst>
            </a:prstGeom>
            <a:solidFill>
              <a:srgbClr val="A4A4A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Google Shape;165;p6"/>
            <p:cNvSpPr txBox="1"/>
            <p:nvPr/>
          </p:nvSpPr>
          <p:spPr>
            <a:xfrm>
              <a:off x="79193" y="3916565"/>
              <a:ext cx="6355217" cy="1463892"/>
            </a:xfrm>
            <a:prstGeom prst="rect">
              <a:avLst/>
            </a:prstGeom>
            <a:noFill/>
            <a:ln>
              <a:noFill/>
            </a:ln>
          </p:spPr>
          <p:txBody>
            <a:bodyPr spcFirstLastPara="1" wrap="square" lIns="110475" tIns="110475" rIns="110475" bIns="110475" anchor="ctr" anchorCtr="0">
              <a:noAutofit/>
            </a:bodyPr>
            <a:lstStyle/>
            <a:p>
              <a:pPr marL="0" marR="0" lvl="0" indent="0" algn="l" defTabSz="457200" rtl="0" eaLnBrk="1" fontAlgn="auto" latinLnBrk="0" hangingPunct="1">
                <a:lnSpc>
                  <a:spcPct val="90000"/>
                </a:lnSpc>
                <a:spcBef>
                  <a:spcPts val="0"/>
                </a:spcBef>
                <a:spcAft>
                  <a:spcPts val="0"/>
                </a:spcAft>
                <a:buClr>
                  <a:prstClr val="white"/>
                </a:buClr>
                <a:buSzPts val="2900"/>
                <a:buFont typeface="Calibri"/>
                <a:buNone/>
                <a:tabLst/>
                <a:defRPr/>
              </a:pPr>
              <a:r>
                <a:rPr kumimoji="0" lang="en-US" sz="3600" b="0" i="0" u="none" strike="noStrike" kern="1200" cap="none" spc="0" normalizeH="0" baseline="0" noProof="0" dirty="0">
                  <a:ln>
                    <a:noFill/>
                  </a:ln>
                  <a:solidFill>
                    <a:prstClr val="white"/>
                  </a:solidFill>
                  <a:effectLst/>
                  <a:uLnTx/>
                  <a:uFillTx/>
                  <a:latin typeface="Calibri"/>
                  <a:ea typeface="Calibri"/>
                  <a:cs typeface="Calibri"/>
                  <a:sym typeface="Calibri"/>
                </a:rPr>
                <a:t>Education for "application of creative imagination and trained intelligence" for the solution of social problems . (p.8)</a:t>
              </a:r>
              <a:endParaRPr kumimoji="0"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878951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7"/>
          <p:cNvSpPr/>
          <p:nvPr/>
        </p:nvSpPr>
        <p:spPr>
          <a:xfrm>
            <a:off x="484096" y="470925"/>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72" name="Google Shape;172;p7"/>
          <p:cNvSpPr txBox="1">
            <a:spLocks noGrp="1"/>
          </p:cNvSpPr>
          <p:nvPr>
            <p:ph type="title"/>
          </p:nvPr>
        </p:nvSpPr>
        <p:spPr>
          <a:xfrm>
            <a:off x="863029" y="1012004"/>
            <a:ext cx="3416158" cy="47954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rPr>
              <a:t>Education for All</a:t>
            </a:r>
            <a:endParaRPr/>
          </a:p>
        </p:txBody>
      </p:sp>
      <p:grpSp>
        <p:nvGrpSpPr>
          <p:cNvPr id="173" name="Google Shape;173;p7"/>
          <p:cNvGrpSpPr/>
          <p:nvPr/>
        </p:nvGrpSpPr>
        <p:grpSpPr>
          <a:xfrm>
            <a:off x="5194300" y="473796"/>
            <a:ext cx="6802628" cy="6079403"/>
            <a:chOff x="0" y="2873"/>
            <a:chExt cx="6513603" cy="5879678"/>
          </a:xfrm>
        </p:grpSpPr>
        <p:cxnSp>
          <p:nvCxnSpPr>
            <p:cNvPr id="174" name="Google Shape;174;p7"/>
            <p:cNvCxnSpPr/>
            <p:nvPr/>
          </p:nvCxnSpPr>
          <p:spPr>
            <a:xfrm>
              <a:off x="0" y="2873"/>
              <a:ext cx="6513603"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75" name="Google Shape;175;p7"/>
            <p:cNvSpPr/>
            <p:nvPr/>
          </p:nvSpPr>
          <p:spPr>
            <a:xfrm>
              <a:off x="0" y="2873"/>
              <a:ext cx="6513603" cy="1959892"/>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Google Shape;176;p7"/>
            <p:cNvSpPr txBox="1"/>
            <p:nvPr/>
          </p:nvSpPr>
          <p:spPr>
            <a:xfrm>
              <a:off x="0" y="2873"/>
              <a:ext cx="6513603" cy="1959892"/>
            </a:xfrm>
            <a:prstGeom prst="rect">
              <a:avLst/>
            </a:prstGeom>
            <a:noFill/>
            <a:ln>
              <a:noFill/>
            </a:ln>
          </p:spPr>
          <p:txBody>
            <a:bodyPr spcFirstLastPara="1" wrap="square" lIns="68575" tIns="68575" rIns="68575" bIns="68575" anchor="t" anchorCtr="0">
              <a:noAutofit/>
            </a:bodyPr>
            <a:lstStyle/>
            <a:p>
              <a:pPr marL="0" marR="0" lvl="0" indent="0" algn="ctr" defTabSz="457200" rtl="0" eaLnBrk="1" fontAlgn="auto" latinLnBrk="0" hangingPunct="1">
                <a:lnSpc>
                  <a:spcPct val="90000"/>
                </a:lnSpc>
                <a:spcBef>
                  <a:spcPts val="0"/>
                </a:spcBef>
                <a:spcAft>
                  <a:spcPts val="0"/>
                </a:spcAft>
                <a:buClr>
                  <a:prstClr val="black"/>
                </a:buClr>
                <a:buSzPts val="1800"/>
                <a:buFontTx/>
                <a:buNone/>
                <a:tabLst/>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sym typeface="Calibri"/>
                </a:rPr>
                <a:t>Lack of educational attainment </a:t>
              </a:r>
              <a:endParaRPr kumimoji="0" lang="en-US" sz="2000" b="0" i="0" u="none" strike="noStrike" kern="1200" cap="none" spc="0" normalizeH="0" baseline="0" noProof="0" dirty="0">
                <a:ln>
                  <a:noFill/>
                </a:ln>
                <a:solidFill>
                  <a:prstClr val="black"/>
                </a:solidFill>
                <a:effectLst/>
                <a:uLnTx/>
                <a:uFillTx/>
                <a:latin typeface="Arial"/>
                <a:ea typeface="Calibri"/>
                <a:cs typeface="Arial"/>
                <a:sym typeface="Calibri"/>
              </a:endParaRPr>
            </a:p>
            <a:p>
              <a:pPr marL="0" marR="0" lvl="0" indent="0" algn="l" defTabSz="457200" rtl="0" eaLnBrk="1" fontAlgn="auto" latinLnBrk="0" hangingPunct="1">
                <a:lnSpc>
                  <a:spcPct val="90000"/>
                </a:lnSpc>
                <a:spcBef>
                  <a:spcPts val="0"/>
                </a:spcBef>
                <a:spcAft>
                  <a:spcPts val="0"/>
                </a:spcAft>
                <a:buClrTx/>
                <a:buSzPts val="1800"/>
                <a:buFont typeface="Calibri"/>
                <a:buNone/>
                <a:tabLst/>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sym typeface="Calibri"/>
                </a:rPr>
                <a:t>1900—250,000 enrolled in higher educational institutions</a:t>
              </a:r>
            </a:p>
            <a:p>
              <a:pPr marL="0" marR="0" lvl="0" indent="0" algn="l" defTabSz="457200" rtl="0" eaLnBrk="1" fontAlgn="auto" latinLnBrk="0" hangingPunct="1">
                <a:lnSpc>
                  <a:spcPct val="90000"/>
                </a:lnSpc>
                <a:spcBef>
                  <a:spcPts val="0"/>
                </a:spcBef>
                <a:spcAft>
                  <a:spcPts val="0"/>
                </a:spcAft>
                <a:buClrTx/>
                <a:buSzPts val="1800"/>
                <a:buFont typeface="Calibri"/>
                <a:buNone/>
                <a:tabLst/>
                <a:defRPr/>
              </a:pPr>
              <a:endParaRPr kumimoji="0" lang="en-US" sz="20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0" marR="0" lvl="0" indent="0" algn="l" defTabSz="457200" rtl="0" eaLnBrk="1" fontAlgn="auto" latinLnBrk="0" hangingPunct="1">
                <a:lnSpc>
                  <a:spcPct val="90000"/>
                </a:lnSpc>
                <a:spcBef>
                  <a:spcPts val="0"/>
                </a:spcBef>
                <a:spcAft>
                  <a:spcPts val="0"/>
                </a:spcAft>
                <a:buClrTx/>
                <a:buSzPts val="1800"/>
                <a:buFont typeface="Calibri"/>
                <a:buNone/>
                <a:tabLst/>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sym typeface="Calibri"/>
                </a:rPr>
                <a:t> 1947—2,354,000 included one million veterans. (144.1 million)</a:t>
              </a:r>
            </a:p>
            <a:p>
              <a:pPr marL="0" marR="0" lvl="0" indent="0" algn="l" defTabSz="457200" rtl="0" eaLnBrk="1" fontAlgn="auto" latinLnBrk="0" hangingPunct="1">
                <a:lnSpc>
                  <a:spcPct val="90000"/>
                </a:lnSpc>
                <a:spcBef>
                  <a:spcPts val="0"/>
                </a:spcBef>
                <a:spcAft>
                  <a:spcPts val="0"/>
                </a:spcAft>
                <a:buClrTx/>
                <a:buSzPts val="1800"/>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457200" rtl="0" eaLnBrk="1" fontAlgn="auto" latinLnBrk="0" hangingPunct="1">
                <a:lnSpc>
                  <a:spcPct val="90000"/>
                </a:lnSpc>
                <a:spcBef>
                  <a:spcPts val="0"/>
                </a:spcBef>
                <a:spcAft>
                  <a:spcPts val="0"/>
                </a:spcAft>
                <a:buClrTx/>
                <a:buSzPts val="1800"/>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Calibri"/>
                </a:rPr>
                <a:t>2021 (fall) 15.4 million (339.9 million)</a:t>
              </a:r>
            </a:p>
          </p:txBody>
        </p:sp>
        <p:cxnSp>
          <p:nvCxnSpPr>
            <p:cNvPr id="177" name="Google Shape;177;p7"/>
            <p:cNvCxnSpPr/>
            <p:nvPr/>
          </p:nvCxnSpPr>
          <p:spPr>
            <a:xfrm>
              <a:off x="0" y="1962766"/>
              <a:ext cx="6513603"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78" name="Google Shape;178;p7"/>
            <p:cNvSpPr/>
            <p:nvPr/>
          </p:nvSpPr>
          <p:spPr>
            <a:xfrm>
              <a:off x="0" y="1962766"/>
              <a:ext cx="6513603" cy="1959892"/>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Google Shape;179;p7"/>
            <p:cNvSpPr txBox="1"/>
            <p:nvPr/>
          </p:nvSpPr>
          <p:spPr>
            <a:xfrm>
              <a:off x="0" y="1962766"/>
              <a:ext cx="6513603" cy="1959892"/>
            </a:xfrm>
            <a:prstGeom prst="rect">
              <a:avLst/>
            </a:prstGeom>
            <a:noFill/>
            <a:ln>
              <a:noFill/>
            </a:ln>
          </p:spPr>
          <p:txBody>
            <a:bodyPr spcFirstLastPara="1" wrap="square" lIns="68575" tIns="68575" rIns="68575" bIns="68575" anchor="t" anchorCtr="0">
              <a:noAutofit/>
            </a:bodyPr>
            <a:lstStyle/>
            <a:p>
              <a:pPr marL="0" marR="0" lvl="0" indent="0" algn="l" defTabSz="457200" rtl="0" eaLnBrk="1" fontAlgn="auto" latinLnBrk="0" hangingPunct="1">
                <a:lnSpc>
                  <a:spcPct val="90000"/>
                </a:lnSpc>
                <a:spcBef>
                  <a:spcPts val="0"/>
                </a:spcBef>
                <a:spcAft>
                  <a:spcPts val="0"/>
                </a:spcAft>
                <a:buClr>
                  <a:prstClr val="black"/>
                </a:buClr>
                <a:buSzPts val="1800"/>
                <a:buFont typeface="Calibri"/>
                <a:buNone/>
                <a:tabLst/>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sym typeface="Calibri"/>
                </a:rPr>
                <a:t>Financial support--$1,000,000 invested by federal government in 1947 was less than one-half of one percent of the GNP. </a:t>
              </a:r>
            </a:p>
            <a:p>
              <a:pPr marL="0" marR="0" lvl="0" indent="0" algn="l" defTabSz="457200" rtl="0" eaLnBrk="1" fontAlgn="auto" latinLnBrk="0" hangingPunct="1">
                <a:lnSpc>
                  <a:spcPct val="90000"/>
                </a:lnSpc>
                <a:spcBef>
                  <a:spcPts val="0"/>
                </a:spcBef>
                <a:spcAft>
                  <a:spcPts val="0"/>
                </a:spcAft>
                <a:buClr>
                  <a:prstClr val="black"/>
                </a:buClr>
                <a:buSzPts val="1800"/>
                <a:buFont typeface="Calibri"/>
                <a:buNone/>
                <a:tabLst/>
                <a:defRPr/>
              </a:pPr>
              <a:endParaRPr kumimoji="0" lang="en-US" sz="2000" b="0" i="0" u="none" strike="noStrike" kern="1200" cap="none" spc="0" normalizeH="0" baseline="0" noProof="0" dirty="0">
                <a:ln>
                  <a:noFill/>
                </a:ln>
                <a:solidFill>
                  <a:prstClr val="black"/>
                </a:solidFill>
                <a:effectLst/>
                <a:uLnTx/>
                <a:uFillTx/>
                <a:latin typeface="Calibri"/>
                <a:ea typeface="Calibri"/>
                <a:cs typeface="Calibri"/>
                <a:sym typeface="Calibri"/>
              </a:endParaRPr>
            </a:p>
            <a:p>
              <a:pPr marL="0" marR="0" lvl="0" indent="0" algn="l" defTabSz="457200" rtl="0" eaLnBrk="1" fontAlgn="auto" latinLnBrk="0" hangingPunct="1">
                <a:lnSpc>
                  <a:spcPct val="90000"/>
                </a:lnSpc>
                <a:spcBef>
                  <a:spcPts val="0"/>
                </a:spcBef>
                <a:spcAft>
                  <a:spcPts val="0"/>
                </a:spcAft>
                <a:buClr>
                  <a:prstClr val="black"/>
                </a:buClr>
                <a:buSzPts val="1800"/>
                <a:buFont typeface="Calibri"/>
                <a:buNone/>
                <a:tabLst/>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sym typeface="Calibri"/>
                </a:rPr>
                <a:t>Rising tuition, movement away from the "principle of free education." (p.28) Not enough colleges and institutions.</a:t>
              </a:r>
              <a:endParaRPr kumimoji="0"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0" name="Google Shape;180;p7"/>
            <p:cNvCxnSpPr/>
            <p:nvPr/>
          </p:nvCxnSpPr>
          <p:spPr>
            <a:xfrm>
              <a:off x="0" y="3922659"/>
              <a:ext cx="6513603" cy="0"/>
            </a:xfrm>
            <a:prstGeom prst="straightConnector1">
              <a:avLst/>
            </a:prstGeom>
            <a:solidFill>
              <a:schemeClr val="accent2"/>
            </a:solidFill>
            <a:ln w="12700" cap="flat" cmpd="sng">
              <a:solidFill>
                <a:schemeClr val="accent2"/>
              </a:solidFill>
              <a:prstDash val="solid"/>
              <a:miter lim="800000"/>
              <a:headEnd type="none" w="sm" len="sm"/>
              <a:tailEnd type="none" w="sm" len="sm"/>
            </a:ln>
          </p:spPr>
        </p:cxnSp>
        <p:sp>
          <p:nvSpPr>
            <p:cNvPr id="181" name="Google Shape;181;p7"/>
            <p:cNvSpPr/>
            <p:nvPr/>
          </p:nvSpPr>
          <p:spPr>
            <a:xfrm>
              <a:off x="0" y="3922659"/>
              <a:ext cx="6513603" cy="1959892"/>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Google Shape;182;p7"/>
            <p:cNvSpPr txBox="1"/>
            <p:nvPr/>
          </p:nvSpPr>
          <p:spPr>
            <a:xfrm>
              <a:off x="0" y="3922659"/>
              <a:ext cx="6513603" cy="1959892"/>
            </a:xfrm>
            <a:prstGeom prst="rect">
              <a:avLst/>
            </a:prstGeom>
            <a:noFill/>
            <a:ln>
              <a:noFill/>
            </a:ln>
          </p:spPr>
          <p:txBody>
            <a:bodyPr spcFirstLastPara="1" wrap="square" lIns="68575" tIns="68575" rIns="68575" bIns="68575" anchor="t" anchorCtr="0">
              <a:noAutofit/>
            </a:bodyPr>
            <a:lstStyle/>
            <a:p>
              <a:pPr marL="0" marR="0" lvl="0" indent="0" algn="l" defTabSz="457200" rtl="0" eaLnBrk="1" fontAlgn="auto" latinLnBrk="0" hangingPunct="1">
                <a:lnSpc>
                  <a:spcPct val="90000"/>
                </a:lnSpc>
                <a:spcBef>
                  <a:spcPts val="0"/>
                </a:spcBef>
                <a:spcAft>
                  <a:spcPts val="0"/>
                </a:spcAft>
                <a:buClr>
                  <a:prstClr val="black"/>
                </a:buClr>
                <a:buSzPts val="1800"/>
                <a:buFont typeface="Calibri"/>
                <a:buNone/>
                <a:tabLst/>
                <a:defRPr/>
              </a:pPr>
              <a:r>
                <a:rPr kumimoji="0" lang="en-US" sz="2000" b="0" i="0" u="none" strike="noStrike" kern="1200" cap="none" spc="0" normalizeH="0" baseline="0" noProof="0" dirty="0">
                  <a:ln>
                    <a:noFill/>
                  </a:ln>
                  <a:solidFill>
                    <a:prstClr val="black"/>
                  </a:solidFill>
                  <a:effectLst/>
                  <a:uLnTx/>
                  <a:uFillTx/>
                  <a:latin typeface="Calibri"/>
                  <a:ea typeface="Calibri"/>
                  <a:cs typeface="Calibri"/>
                  <a:sym typeface="Calibri"/>
                </a:rPr>
                <a:t>Dependence on individual's cultural and economic status: "the kind and amount of education they may hope to attain depends, not on their own abilities, but on the family or community into which they happen to be born...or, worse still, on the color of their skin of the religion of their parents." (p.27) It is "depriving the Nation of a vast amount of potential leadership and potential social competence which is sorely needs." (p.29)</a:t>
              </a:r>
              <a:endParaRPr kumimoji="0"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25036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8"/>
          <p:cNvSpPr/>
          <p:nvPr/>
        </p:nvSpPr>
        <p:spPr>
          <a:xfrm>
            <a:off x="484096" y="470925"/>
            <a:ext cx="4381009" cy="5892104"/>
          </a:xfrm>
          <a:custGeom>
            <a:avLst/>
            <a:gdLst/>
            <a:ahLst/>
            <a:cxnLst/>
            <a:rect l="l" t="t" r="r" b="b"/>
            <a:pathLst>
              <a:path w="4381009" h="5892104" extrusionOk="0">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
                <a:prstClr val="white"/>
              </a:buClr>
              <a:buSzPts val="1800"/>
              <a:buFont typeface="Calibri"/>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89" name="Google Shape;189;p8"/>
          <p:cNvSpPr txBox="1">
            <a:spLocks noGrp="1"/>
          </p:cNvSpPr>
          <p:nvPr>
            <p:ph type="title"/>
          </p:nvPr>
        </p:nvSpPr>
        <p:spPr>
          <a:xfrm>
            <a:off x="863029" y="1012004"/>
            <a:ext cx="3416158" cy="479540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400"/>
              <a:buFont typeface="Calibri"/>
              <a:buNone/>
            </a:pPr>
            <a:r>
              <a:rPr lang="en-US">
                <a:solidFill>
                  <a:srgbClr val="FFFFFF"/>
                </a:solidFill>
              </a:rPr>
              <a:t>Education Without Barriers</a:t>
            </a:r>
            <a:endParaRPr>
              <a:solidFill>
                <a:srgbClr val="FFFFFF"/>
              </a:solidFill>
            </a:endParaRPr>
          </a:p>
        </p:txBody>
      </p:sp>
      <p:grpSp>
        <p:nvGrpSpPr>
          <p:cNvPr id="190" name="Google Shape;190;p8"/>
          <p:cNvGrpSpPr/>
          <p:nvPr/>
        </p:nvGrpSpPr>
        <p:grpSpPr>
          <a:xfrm>
            <a:off x="4913376" y="256032"/>
            <a:ext cx="6794527" cy="6099814"/>
            <a:chOff x="0" y="502"/>
            <a:chExt cx="6513603" cy="5884420"/>
          </a:xfrm>
        </p:grpSpPr>
        <p:sp>
          <p:nvSpPr>
            <p:cNvPr id="191" name="Google Shape;191;p8"/>
            <p:cNvSpPr/>
            <p:nvPr/>
          </p:nvSpPr>
          <p:spPr>
            <a:xfrm>
              <a:off x="0" y="502"/>
              <a:ext cx="6513603" cy="692284"/>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Google Shape;192;p8"/>
            <p:cNvSpPr/>
            <p:nvPr/>
          </p:nvSpPr>
          <p:spPr>
            <a:xfrm>
              <a:off x="209416" y="156266"/>
              <a:ext cx="380756" cy="380756"/>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Google Shape;193;p8"/>
            <p:cNvSpPr/>
            <p:nvPr/>
          </p:nvSpPr>
          <p:spPr>
            <a:xfrm>
              <a:off x="799588" y="502"/>
              <a:ext cx="5714015" cy="692284"/>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Google Shape;194;p8"/>
            <p:cNvSpPr txBox="1"/>
            <p:nvPr/>
          </p:nvSpPr>
          <p:spPr>
            <a:xfrm>
              <a:off x="799588" y="502"/>
              <a:ext cx="5714015" cy="692284"/>
            </a:xfrm>
            <a:prstGeom prst="rect">
              <a:avLst/>
            </a:prstGeom>
            <a:noFill/>
            <a:ln>
              <a:noFill/>
            </a:ln>
          </p:spPr>
          <p:txBody>
            <a:bodyPr spcFirstLastPara="1" wrap="square" lIns="73250" tIns="73250" rIns="73250" bIns="73250" anchor="ctr" anchorCtr="0">
              <a:noAutofit/>
            </a:bodyPr>
            <a:lstStyle/>
            <a:p>
              <a:pPr marL="0" marR="0" lvl="0" indent="0" algn="l" defTabSz="457200" rtl="0" eaLnBrk="1" fontAlgn="auto" latinLnBrk="0" hangingPunct="1">
                <a:lnSpc>
                  <a:spcPct val="90000"/>
                </a:lnSpc>
                <a:spcBef>
                  <a:spcPts val="0"/>
                </a:spcBef>
                <a:spcAft>
                  <a:spcPts val="0"/>
                </a:spcAft>
                <a:buClr>
                  <a:prstClr val="black"/>
                </a:buClr>
                <a:buSzPts val="1400"/>
                <a:buFont typeface="Calibri"/>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"Educational system in which at no level...will a qualified individual in any part of the country encounter an insuperable economic barrier." (p.36)</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5" name="Google Shape;195;p8"/>
            <p:cNvSpPr/>
            <p:nvPr/>
          </p:nvSpPr>
          <p:spPr>
            <a:xfrm>
              <a:off x="0" y="865858"/>
              <a:ext cx="6513603" cy="692284"/>
            </a:xfrm>
            <a:prstGeom prst="roundRect">
              <a:avLst>
                <a:gd name="adj" fmla="val 10000"/>
              </a:avLst>
            </a:prstGeom>
            <a:solidFill>
              <a:schemeClr val="accent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Google Shape;196;p8"/>
            <p:cNvSpPr/>
            <p:nvPr/>
          </p:nvSpPr>
          <p:spPr>
            <a:xfrm>
              <a:off x="209416" y="1021622"/>
              <a:ext cx="380756" cy="380756"/>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Google Shape;197;p8"/>
            <p:cNvSpPr/>
            <p:nvPr/>
          </p:nvSpPr>
          <p:spPr>
            <a:xfrm>
              <a:off x="799588" y="865858"/>
              <a:ext cx="5714015" cy="692284"/>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Google Shape;198;p8"/>
            <p:cNvSpPr txBox="1"/>
            <p:nvPr/>
          </p:nvSpPr>
          <p:spPr>
            <a:xfrm>
              <a:off x="799588" y="865858"/>
              <a:ext cx="5714015" cy="692284"/>
            </a:xfrm>
            <a:prstGeom prst="rect">
              <a:avLst/>
            </a:prstGeom>
            <a:noFill/>
            <a:ln>
              <a:noFill/>
            </a:ln>
          </p:spPr>
          <p:txBody>
            <a:bodyPr spcFirstLastPara="1" wrap="square" lIns="73250" tIns="73250" rIns="73250" bIns="73250" anchor="ctr" anchorCtr="0">
              <a:noAutofit/>
            </a:bodyPr>
            <a:lstStyle/>
            <a:p>
              <a:pPr marL="0" marR="0" lvl="0" indent="0" algn="l" defTabSz="457200" rtl="0" eaLnBrk="1" fontAlgn="auto" latinLnBrk="0" hangingPunct="1">
                <a:lnSpc>
                  <a:spcPct val="90000"/>
                </a:lnSpc>
                <a:spcBef>
                  <a:spcPts val="0"/>
                </a:spcBef>
                <a:spcAft>
                  <a:spcPts val="0"/>
                </a:spcAft>
                <a:buClr>
                  <a:prstClr val="black"/>
                </a:buClr>
                <a:buSzPts val="1400"/>
                <a:buFont typeface="Calibri"/>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High school education must be improved</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9" name="Google Shape;199;p8"/>
            <p:cNvSpPr/>
            <p:nvPr/>
          </p:nvSpPr>
          <p:spPr>
            <a:xfrm>
              <a:off x="0" y="1731214"/>
              <a:ext cx="6513603" cy="692284"/>
            </a:xfrm>
            <a:prstGeom prst="roundRect">
              <a:avLst>
                <a:gd name="adj" fmla="val 10000"/>
              </a:avLst>
            </a:prstGeom>
            <a:solidFill>
              <a:schemeClr val="accent4"/>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Google Shape;200;p8"/>
            <p:cNvSpPr/>
            <p:nvPr/>
          </p:nvSpPr>
          <p:spPr>
            <a:xfrm>
              <a:off x="209416" y="1886978"/>
              <a:ext cx="380756" cy="380756"/>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Google Shape;201;p8"/>
            <p:cNvSpPr/>
            <p:nvPr/>
          </p:nvSpPr>
          <p:spPr>
            <a:xfrm>
              <a:off x="799588" y="1731214"/>
              <a:ext cx="5714015" cy="692284"/>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Google Shape;202;p8"/>
            <p:cNvSpPr txBox="1"/>
            <p:nvPr/>
          </p:nvSpPr>
          <p:spPr>
            <a:xfrm>
              <a:off x="799588" y="1731214"/>
              <a:ext cx="5714015" cy="692284"/>
            </a:xfrm>
            <a:prstGeom prst="rect">
              <a:avLst/>
            </a:prstGeom>
            <a:noFill/>
            <a:ln>
              <a:noFill/>
            </a:ln>
          </p:spPr>
          <p:txBody>
            <a:bodyPr spcFirstLastPara="1" wrap="square" lIns="73250" tIns="73250" rIns="73250" bIns="73250" anchor="ctr" anchorCtr="0">
              <a:noAutofit/>
            </a:bodyPr>
            <a:lstStyle/>
            <a:p>
              <a:pPr marL="0" marR="0" lvl="0" indent="0" algn="l" defTabSz="457200" rtl="0" eaLnBrk="1" fontAlgn="auto" latinLnBrk="0" hangingPunct="1">
                <a:lnSpc>
                  <a:spcPct val="90000"/>
                </a:lnSpc>
                <a:spcBef>
                  <a:spcPts val="0"/>
                </a:spcBef>
                <a:spcAft>
                  <a:spcPts val="0"/>
                </a:spcAft>
                <a:buClr>
                  <a:prstClr val="black"/>
                </a:buClr>
                <a:buSzPts val="1400"/>
                <a:buFont typeface="Calibri"/>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"Tuition-free education should be available...for the traditional 2-year junior college courses." (p.37)</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3" name="Google Shape;203;p8"/>
            <p:cNvSpPr/>
            <p:nvPr/>
          </p:nvSpPr>
          <p:spPr>
            <a:xfrm>
              <a:off x="0" y="2596570"/>
              <a:ext cx="6513603" cy="692284"/>
            </a:xfrm>
            <a:prstGeom prst="roundRect">
              <a:avLst>
                <a:gd name="adj" fmla="val 10000"/>
              </a:avLst>
            </a:prstGeom>
            <a:solidFill>
              <a:srgbClr val="4372C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Google Shape;204;p8"/>
            <p:cNvSpPr/>
            <p:nvPr/>
          </p:nvSpPr>
          <p:spPr>
            <a:xfrm>
              <a:off x="209416" y="2752334"/>
              <a:ext cx="380756" cy="380756"/>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Google Shape;205;p8"/>
            <p:cNvSpPr/>
            <p:nvPr/>
          </p:nvSpPr>
          <p:spPr>
            <a:xfrm>
              <a:off x="799588" y="2596570"/>
              <a:ext cx="5714015" cy="692284"/>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Google Shape;206;p8"/>
            <p:cNvSpPr txBox="1"/>
            <p:nvPr/>
          </p:nvSpPr>
          <p:spPr>
            <a:xfrm>
              <a:off x="799588" y="2596570"/>
              <a:ext cx="5714015" cy="692284"/>
            </a:xfrm>
            <a:prstGeom prst="rect">
              <a:avLst/>
            </a:prstGeom>
            <a:noFill/>
            <a:ln>
              <a:noFill/>
            </a:ln>
          </p:spPr>
          <p:txBody>
            <a:bodyPr spcFirstLastPara="1" wrap="square" lIns="73250" tIns="73250" rIns="73250" bIns="73250" anchor="ctr" anchorCtr="0">
              <a:noAutofit/>
            </a:bodyPr>
            <a:lstStyle/>
            <a:p>
              <a:pPr marL="0" marR="0" lvl="0" indent="0" algn="l" defTabSz="457200" rtl="0" eaLnBrk="1" fontAlgn="auto" latinLnBrk="0" hangingPunct="1">
                <a:lnSpc>
                  <a:spcPct val="90000"/>
                </a:lnSpc>
                <a:spcBef>
                  <a:spcPts val="0"/>
                </a:spcBef>
                <a:spcAft>
                  <a:spcPts val="0"/>
                </a:spcAft>
                <a:buClr>
                  <a:prstClr val="black"/>
                </a:buClr>
                <a:buSzPts val="1400"/>
                <a:buFont typeface="Calibri"/>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Financial assistance for competent students in 10th through 14th grades (Higher Education Act 1965)</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7" name="Google Shape;207;p8"/>
            <p:cNvSpPr/>
            <p:nvPr/>
          </p:nvSpPr>
          <p:spPr>
            <a:xfrm>
              <a:off x="0" y="3461926"/>
              <a:ext cx="6513603" cy="692284"/>
            </a:xfrm>
            <a:prstGeom prst="roundRect">
              <a:avLst>
                <a:gd name="adj" fmla="val 10000"/>
              </a:avLst>
            </a:prstGeom>
            <a:solidFill>
              <a:schemeClr val="accent6"/>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Google Shape;208;p8"/>
            <p:cNvSpPr/>
            <p:nvPr/>
          </p:nvSpPr>
          <p:spPr>
            <a:xfrm>
              <a:off x="209416" y="3617690"/>
              <a:ext cx="380756" cy="380756"/>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Google Shape;209;p8"/>
            <p:cNvSpPr/>
            <p:nvPr/>
          </p:nvSpPr>
          <p:spPr>
            <a:xfrm>
              <a:off x="799588" y="3461926"/>
              <a:ext cx="5714015" cy="692284"/>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Google Shape;210;p8"/>
            <p:cNvSpPr txBox="1"/>
            <p:nvPr/>
          </p:nvSpPr>
          <p:spPr>
            <a:xfrm>
              <a:off x="799588" y="3461926"/>
              <a:ext cx="5714015" cy="692284"/>
            </a:xfrm>
            <a:prstGeom prst="rect">
              <a:avLst/>
            </a:prstGeom>
            <a:noFill/>
            <a:ln>
              <a:noFill/>
            </a:ln>
          </p:spPr>
          <p:txBody>
            <a:bodyPr spcFirstLastPara="1" wrap="square" lIns="73250" tIns="73250" rIns="73250" bIns="73250" anchor="ctr" anchorCtr="0">
              <a:noAutofit/>
            </a:bodyPr>
            <a:lstStyle/>
            <a:p>
              <a:pPr marL="0" marR="0" lvl="0" indent="0" algn="l" defTabSz="457200" rtl="0" eaLnBrk="1" fontAlgn="auto" latinLnBrk="0" hangingPunct="1">
                <a:lnSpc>
                  <a:spcPct val="90000"/>
                </a:lnSpc>
                <a:spcBef>
                  <a:spcPts val="0"/>
                </a:spcBef>
                <a:spcAft>
                  <a:spcPts val="0"/>
                </a:spcAft>
                <a:buClr>
                  <a:prstClr val="black"/>
                </a:buClr>
                <a:buSzPts val="1400"/>
                <a:buFont typeface="Calibri"/>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Lowering  tuition costs in public controlled colleges</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1" name="Google Shape;211;p8"/>
            <p:cNvSpPr/>
            <p:nvPr/>
          </p:nvSpPr>
          <p:spPr>
            <a:xfrm>
              <a:off x="0" y="4327282"/>
              <a:ext cx="6513603" cy="692284"/>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Google Shape;212;p8"/>
            <p:cNvSpPr/>
            <p:nvPr/>
          </p:nvSpPr>
          <p:spPr>
            <a:xfrm>
              <a:off x="209416" y="4483046"/>
              <a:ext cx="380756" cy="380756"/>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Google Shape;213;p8"/>
            <p:cNvSpPr/>
            <p:nvPr/>
          </p:nvSpPr>
          <p:spPr>
            <a:xfrm>
              <a:off x="799588" y="4327282"/>
              <a:ext cx="5714015" cy="692284"/>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Google Shape;214;p8"/>
            <p:cNvSpPr txBox="1"/>
            <p:nvPr/>
          </p:nvSpPr>
          <p:spPr>
            <a:xfrm>
              <a:off x="799588" y="4327282"/>
              <a:ext cx="5714015" cy="692284"/>
            </a:xfrm>
            <a:prstGeom prst="rect">
              <a:avLst/>
            </a:prstGeom>
            <a:noFill/>
            <a:ln>
              <a:noFill/>
            </a:ln>
          </p:spPr>
          <p:txBody>
            <a:bodyPr spcFirstLastPara="1" wrap="square" lIns="73250" tIns="73250" rIns="73250" bIns="73250" anchor="ctr" anchorCtr="0">
              <a:noAutofit/>
            </a:bodyPr>
            <a:lstStyle/>
            <a:p>
              <a:pPr marL="0" marR="0" lvl="0" indent="0" algn="l" defTabSz="457200" rtl="0" eaLnBrk="1" fontAlgn="auto" latinLnBrk="0" hangingPunct="1">
                <a:lnSpc>
                  <a:spcPct val="90000"/>
                </a:lnSpc>
                <a:spcBef>
                  <a:spcPts val="0"/>
                </a:spcBef>
                <a:spcAft>
                  <a:spcPts val="0"/>
                </a:spcAft>
                <a:buClr>
                  <a:prstClr val="black"/>
                </a:buClr>
                <a:buSzPts val="1400"/>
                <a:buFont typeface="Calibri"/>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Expand adult education</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5" name="Google Shape;215;p8"/>
            <p:cNvSpPr/>
            <p:nvPr/>
          </p:nvSpPr>
          <p:spPr>
            <a:xfrm>
              <a:off x="0" y="5192638"/>
              <a:ext cx="6513603" cy="692284"/>
            </a:xfrm>
            <a:prstGeom prst="roundRect">
              <a:avLst>
                <a:gd name="adj" fmla="val 10000"/>
              </a:avLst>
            </a:prstGeom>
            <a:solidFill>
              <a:schemeClr val="accent3"/>
            </a:solid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Google Shape;216;p8"/>
            <p:cNvSpPr/>
            <p:nvPr/>
          </p:nvSpPr>
          <p:spPr>
            <a:xfrm>
              <a:off x="209416" y="5348402"/>
              <a:ext cx="380756" cy="380756"/>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Google Shape;217;p8"/>
            <p:cNvSpPr/>
            <p:nvPr/>
          </p:nvSpPr>
          <p:spPr>
            <a:xfrm>
              <a:off x="799588" y="5192638"/>
              <a:ext cx="5714015" cy="692284"/>
            </a:xfrm>
            <a:prstGeom prst="rect">
              <a:avLst/>
            </a:prstGeom>
            <a:noFill/>
            <a:ln>
              <a:noFill/>
            </a:ln>
          </p:spPr>
          <p:txBody>
            <a:bodyPr spcFirstLastPara="1" wrap="square" lIns="91425" tIns="91425" rIns="91425" bIns="91425"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Google Shape;218;p8"/>
            <p:cNvSpPr txBox="1"/>
            <p:nvPr/>
          </p:nvSpPr>
          <p:spPr>
            <a:xfrm>
              <a:off x="799588" y="5192638"/>
              <a:ext cx="5714015" cy="692284"/>
            </a:xfrm>
            <a:prstGeom prst="rect">
              <a:avLst/>
            </a:prstGeom>
            <a:noFill/>
            <a:ln>
              <a:noFill/>
            </a:ln>
          </p:spPr>
          <p:txBody>
            <a:bodyPr spcFirstLastPara="1" wrap="square" lIns="73250" tIns="73250" rIns="73250" bIns="73250" anchor="ctr" anchorCtr="0">
              <a:noAutofit/>
            </a:bodyPr>
            <a:lstStyle/>
            <a:p>
              <a:pPr marL="0" marR="0" lvl="0" indent="0" algn="l" defTabSz="457200" rtl="0" eaLnBrk="1" fontAlgn="auto" latinLnBrk="0" hangingPunct="1">
                <a:lnSpc>
                  <a:spcPct val="90000"/>
                </a:lnSpc>
                <a:spcBef>
                  <a:spcPts val="0"/>
                </a:spcBef>
                <a:spcAft>
                  <a:spcPts val="0"/>
                </a:spcAft>
                <a:buClr>
                  <a:prstClr val="black"/>
                </a:buClr>
                <a:buSzPts val="1400"/>
                <a:buFont typeface="Calibri"/>
                <a:buNone/>
                <a:tabLst/>
                <a:defRPr/>
              </a:pPr>
              <a:r>
                <a:rPr kumimoji="0" lang="en-US" sz="1800" b="0" i="0" u="none" strike="noStrike" kern="1200" cap="none" spc="0" normalizeH="0" baseline="0" noProof="0" dirty="0">
                  <a:ln>
                    <a:noFill/>
                  </a:ln>
                  <a:solidFill>
                    <a:prstClr val="black"/>
                  </a:solidFill>
                  <a:effectLst/>
                  <a:uLnTx/>
                  <a:uFillTx/>
                  <a:latin typeface="Calibri"/>
                  <a:ea typeface="Calibri"/>
                  <a:cs typeface="Calibri"/>
                  <a:sym typeface="Calibri"/>
                </a:rPr>
                <a:t>Public education at all levels equally accessible</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657411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9"/>
          <p:cNvSpPr/>
          <p:nvPr/>
        </p:nvSpPr>
        <p:spPr>
          <a:xfrm>
            <a:off x="0" y="0"/>
            <a:ext cx="121920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24" name="Google Shape;224;p9"/>
          <p:cNvSpPr/>
          <p:nvPr/>
        </p:nvSpPr>
        <p:spPr>
          <a:xfrm>
            <a:off x="0" y="0"/>
            <a:ext cx="2013557" cy="6858000"/>
          </a:xfrm>
          <a:prstGeom prst="rect">
            <a:avLst/>
          </a:prstGeom>
          <a:solidFill>
            <a:srgbClr val="4D4437"/>
          </a:solidFill>
          <a:ln>
            <a:noFill/>
          </a:ln>
        </p:spPr>
        <p:txBody>
          <a:bodyPr spcFirstLastPara="1" wrap="square" lIns="91425" tIns="45700" rIns="91425" bIns="4570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26" name="Google Shape;226;p9"/>
          <p:cNvSpPr>
            <a:spLocks noGrp="1"/>
          </p:cNvSpPr>
          <p:nvPr>
            <p:ph type="title" idx="4294967295"/>
          </p:nvPr>
        </p:nvSpPr>
        <p:spPr>
          <a:xfrm>
            <a:off x="1493520" y="2391855"/>
            <a:ext cx="2752725" cy="2708275"/>
          </a:xfrm>
          <a:prstGeom prst="ellipse">
            <a:avLst/>
          </a:prstGeom>
          <a:solidFill>
            <a:srgbClr val="262626"/>
          </a:solidFill>
          <a:ln w="174625" cap="flat" cmpd="thinThick">
            <a:solidFill>
              <a:srgbClr val="262626"/>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600"/>
              <a:buFont typeface="Calibri"/>
              <a:buNone/>
            </a:pPr>
            <a:r>
              <a:rPr lang="en-US" sz="3200" dirty="0">
                <a:solidFill>
                  <a:srgbClr val="FFFFFF"/>
                </a:solidFill>
                <a:latin typeface="Calibri"/>
                <a:ea typeface="Calibri"/>
                <a:cs typeface="Calibri"/>
                <a:sym typeface="Calibri"/>
              </a:rPr>
              <a:t>Education Gap</a:t>
            </a:r>
            <a:endParaRPr sz="3200" dirty="0"/>
          </a:p>
        </p:txBody>
      </p:sp>
      <p:pic>
        <p:nvPicPr>
          <p:cNvPr id="225" name="Google Shape;225;p9" descr="A close up of text on a black background&#10;&#10;Description generated with high confidence"/>
          <p:cNvPicPr preferRelativeResize="0">
            <a:picLocks noGrp="1"/>
          </p:cNvPicPr>
          <p:nvPr>
            <p:ph idx="4294967295"/>
          </p:nvPr>
        </p:nvPicPr>
        <p:blipFill rotWithShape="1">
          <a:blip r:embed="rId3">
            <a:alphaModFix/>
          </a:blip>
          <a:stretch/>
        </p:blipFill>
        <p:spPr>
          <a:xfrm rot="5460000">
            <a:off x="6391275" y="1398588"/>
            <a:ext cx="5800725" cy="4351337"/>
          </a:xfrm>
          <a:prstGeom prst="rect">
            <a:avLst/>
          </a:prstGeom>
          <a:noFill/>
          <a:ln>
            <a:noFill/>
          </a:ln>
        </p:spPr>
      </p:pic>
    </p:spTree>
    <p:extLst>
      <p:ext uri="{BB962C8B-B14F-4D97-AF65-F5344CB8AC3E}">
        <p14:creationId xmlns:p14="http://schemas.microsoft.com/office/powerpoint/2010/main" val="273157359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B7BCF0C4DF2B42B9A02070334CDE6A" ma:contentTypeVersion="17" ma:contentTypeDescription="Create a new document." ma:contentTypeScope="" ma:versionID="9266767487cb09dd2e1fc84a1a3cdbad">
  <xsd:schema xmlns:xsd="http://www.w3.org/2001/XMLSchema" xmlns:xs="http://www.w3.org/2001/XMLSchema" xmlns:p="http://schemas.microsoft.com/office/2006/metadata/properties" xmlns:ns2="45d77a24-457a-40df-a07e-6a370fce364c" xmlns:ns3="dc55ca1d-1f13-4c7b-ad81-719dfa489941" targetNamespace="http://schemas.microsoft.com/office/2006/metadata/properties" ma:root="true" ma:fieldsID="baceef4df4e83912432b44c0070912c1" ns2:_="" ns3:_="">
    <xsd:import namespace="45d77a24-457a-40df-a07e-6a370fce364c"/>
    <xsd:import namespace="dc55ca1d-1f13-4c7b-ad81-719dfa4899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lcf76f155ced4ddcb4097134ff3c332f" minOccurs="0"/>
                <xsd:element ref="ns2: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d77a24-457a-40df-a07e-6a370fce364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3a906548-fd57-4e82-828c-9a442329f7b1}" ma:internalName="TaxCatchAll" ma:showField="CatchAllData" ma:web="45d77a24-457a-40df-a07e-6a370fce364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c55ca1d-1f13-4c7b-ad81-719dfa4899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cbaf362-3a0e-499a-8fc2-71e095d823e0"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5d77a24-457a-40df-a07e-6a370fce364c" xsi:nil="true"/>
    <lcf76f155ced4ddcb4097134ff3c332f xmlns="dc55ca1d-1f13-4c7b-ad81-719dfa48994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D765C4-2005-4D54-8691-E1C253DB8E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d77a24-457a-40df-a07e-6a370fce364c"/>
    <ds:schemaRef ds:uri="dc55ca1d-1f13-4c7b-ad81-719dfa4899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3F8BD6-9D7A-4CD0-9ADC-4A490B2408A1}">
  <ds:schemaRefs>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dc55ca1d-1f13-4c7b-ad81-719dfa489941"/>
    <ds:schemaRef ds:uri="http://schemas.microsoft.com/office/infopath/2007/PartnerControls"/>
    <ds:schemaRef ds:uri="http://purl.org/dc/terms/"/>
    <ds:schemaRef ds:uri="45d77a24-457a-40df-a07e-6a370fce364c"/>
    <ds:schemaRef ds:uri="http://www.w3.org/XML/1998/namespace"/>
    <ds:schemaRef ds:uri="http://purl.org/dc/dcmitype/"/>
  </ds:schemaRefs>
</ds:datastoreItem>
</file>

<file path=customXml/itemProps3.xml><?xml version="1.0" encoding="utf-8"?>
<ds:datastoreItem xmlns:ds="http://schemas.openxmlformats.org/officeDocument/2006/customXml" ds:itemID="{7ADA43D2-22B6-4B10-8944-72639A09AA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256</TotalTime>
  <Words>1709</Words>
  <Application>Microsoft Office PowerPoint</Application>
  <PresentationFormat>Widescreen</PresentationFormat>
  <Paragraphs>152</Paragraphs>
  <Slides>25</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Arial Rounded MT Bold</vt:lpstr>
      <vt:lpstr>Calibri</vt:lpstr>
      <vt:lpstr>Calibri Light</vt:lpstr>
      <vt:lpstr>Trebuchet MS</vt:lpstr>
      <vt:lpstr>Wingdings 3</vt:lpstr>
      <vt:lpstr>Facet</vt:lpstr>
      <vt:lpstr>Office Theme</vt:lpstr>
      <vt:lpstr>A National Perspective on Community Colleges</vt:lpstr>
      <vt:lpstr>Founding Legislation</vt:lpstr>
      <vt:lpstr>Higher Education for American Democracy, 1947</vt:lpstr>
      <vt:lpstr>The Task of the Commission</vt:lpstr>
      <vt:lpstr>Critical Need for Education</vt:lpstr>
      <vt:lpstr>Principal Goals</vt:lpstr>
      <vt:lpstr>Education for All</vt:lpstr>
      <vt:lpstr>Education Without Barriers</vt:lpstr>
      <vt:lpstr>Education Gap</vt:lpstr>
      <vt:lpstr>The Community College</vt:lpstr>
      <vt:lpstr>Today's College Graduate</vt:lpstr>
      <vt:lpstr>Growing the National System</vt:lpstr>
      <vt:lpstr>PowerPoint Presentation</vt:lpstr>
      <vt:lpstr>Impact on Attendance</vt:lpstr>
      <vt:lpstr>PowerPoint Presentation</vt:lpstr>
      <vt:lpstr>PowerPoint Presentation</vt:lpstr>
      <vt:lpstr>STUDENTS ARE COMING.  BUT. . .  how EFFECTIVE are COMMUNITY COLLEGES?</vt:lpstr>
      <vt:lpstr>PowerPoint Presentation</vt:lpstr>
      <vt:lpstr>Access and Success</vt:lpstr>
      <vt:lpstr>PowerPoint Presentation</vt:lpstr>
      <vt:lpstr>Community College 2.0  COMPLETION</vt:lpstr>
      <vt:lpstr>Leaky Pipeline</vt:lpstr>
      <vt:lpstr>Guided Pathways</vt:lpstr>
      <vt:lpstr>But…. completion is not enough</vt:lpstr>
      <vt:lpstr>Community College 3.0  Post-Graduation Success: Equity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Seamus Reilly</dc:creator>
  <cp:lastModifiedBy>Linda Hefferin</cp:lastModifiedBy>
  <cp:revision>84</cp:revision>
  <dcterms:created xsi:type="dcterms:W3CDTF">2022-11-14T22:23:58Z</dcterms:created>
  <dcterms:modified xsi:type="dcterms:W3CDTF">2023-11-20T21:07:27Z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0x010100E5B7BCF0C4DF2B42B9A02070334CDE6A</vt:lpwstr>
  </property>
  <property fmtid="{D5CDD505-2E9C-101B-9397-08002B2CF9AE}" pid="3" name="MediaServiceImageTags">
    <vt:lpwstr/>
  </property>
</Properties>
</file>